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35"/>
  </p:notesMasterIdLst>
  <p:sldIdLst>
    <p:sldId id="439" r:id="rId5"/>
    <p:sldId id="441" r:id="rId6"/>
    <p:sldId id="525" r:id="rId7"/>
    <p:sldId id="442" r:id="rId8"/>
    <p:sldId id="466" r:id="rId9"/>
    <p:sldId id="465" r:id="rId10"/>
    <p:sldId id="510" r:id="rId11"/>
    <p:sldId id="511" r:id="rId12"/>
    <p:sldId id="447" r:id="rId13"/>
    <p:sldId id="508" r:id="rId14"/>
    <p:sldId id="526" r:id="rId15"/>
    <p:sldId id="503" r:id="rId16"/>
    <p:sldId id="512" r:id="rId17"/>
    <p:sldId id="527" r:id="rId18"/>
    <p:sldId id="520" r:id="rId19"/>
    <p:sldId id="496" r:id="rId20"/>
    <p:sldId id="482" r:id="rId21"/>
    <p:sldId id="507" r:id="rId22"/>
    <p:sldId id="513" r:id="rId23"/>
    <p:sldId id="514" r:id="rId24"/>
    <p:sldId id="515" r:id="rId25"/>
    <p:sldId id="516" r:id="rId26"/>
    <p:sldId id="517" r:id="rId27"/>
    <p:sldId id="519" r:id="rId28"/>
    <p:sldId id="523" r:id="rId29"/>
    <p:sldId id="522" r:id="rId30"/>
    <p:sldId id="528" r:id="rId31"/>
    <p:sldId id="477" r:id="rId32"/>
    <p:sldId id="478" r:id="rId33"/>
    <p:sldId id="268"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aik samiulla" initials="ss"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A0F2"/>
    <a:srgbClr val="E43C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A660C9-00C1-486E-9ABA-7B571639DF0C}" v="4" dt="2025-04-03T08:12:05.207"/>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48" autoAdjust="0"/>
    <p:restoredTop sz="94660"/>
  </p:normalViewPr>
  <p:slideViewPr>
    <p:cSldViewPr snapToGrid="0" showGuides="1">
      <p:cViewPr varScale="1">
        <p:scale>
          <a:sx n="73" d="100"/>
          <a:sy n="73" d="100"/>
        </p:scale>
        <p:origin x="474"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7D8015-6EC0-4E79-AE62-AF04FE2E7998}" type="datetimeFigureOut">
              <a:rPr lang="en-US" smtClean="0"/>
              <a:t>5/31/2025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819A79-7843-4F1D-BDB5-22482C4591E9}"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EEF09111-A675-4B11-9402-D8D775151FA0}" type="slidenum">
              <a:rPr lang="en-IN" smtClean="0"/>
              <a:t>1</a:t>
            </a:fld>
            <a:endParaRPr lang="en-IN"/>
          </a:p>
        </p:txBody>
      </p:sp>
      <p:sp>
        <p:nvSpPr>
          <p:cNvPr id="5" name="Footer Placeholder 4"/>
          <p:cNvSpPr>
            <a:spLocks noGrp="1"/>
          </p:cNvSpPr>
          <p:nvPr>
            <p:ph type="ftr" sz="quarter" idx="4"/>
          </p:nvPr>
        </p:nvSpPr>
        <p:spPr/>
        <p:txBody>
          <a:bodyPr/>
          <a:lstStyle/>
          <a:p>
            <a:r>
              <a:rPr lang="en-IN"/>
              <a:t>2</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4660C5A-686C-40B1-948B-98E6D403EB2C}" type="datetime1">
              <a:rPr lang="en-US" smtClean="0"/>
              <a:t>5/31/2025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C71830F-70AB-4101-A2B7-6980D925CE3A}" type="datetime1">
              <a:rPr lang="en-US" smtClean="0"/>
              <a:t>5/31/2025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80CDB9A-84E7-45BD-83BD-85152E26FB89}" type="datetime1">
              <a:rPr lang="en-US" smtClean="0"/>
              <a:t>5/31/2025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78B416-0BAB-4DDF-BB75-E084A8A93148}" type="datetime1">
              <a:rPr lang="en-US" smtClean="0"/>
              <a:t>5/31/2025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5EAFA10-34FB-48D9-951F-F22875F044DD}" type="datetime1">
              <a:rPr lang="en-US" smtClean="0"/>
              <a:t>5/31/2025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D4D6712-45DE-4570-93B5-777692CA5F2D}" type="datetime1">
              <a:rPr lang="en-US" smtClean="0"/>
              <a:t>5/31/2025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832623D-2791-4F6D-B2E8-AA0E7C54CBA8}" type="datetime1">
              <a:rPr lang="en-US" smtClean="0"/>
              <a:t>5/31/2025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0AADF4D-5458-408E-A5FA-20683B925726}" type="datetime1">
              <a:rPr lang="en-US" smtClean="0"/>
              <a:t>5/31/2025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35E29F9-4047-48DC-B25A-C03BDFFFABD4}" type="datetime1">
              <a:rPr lang="en-US" smtClean="0"/>
              <a:t>5/31/2025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95A667-32E4-4EEE-B0D2-4BB22F30B8ED}" type="datetime1">
              <a:rPr lang="en-US" smtClean="0"/>
              <a:t>5/31/2025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278E2B-1BD2-4500-931B-E44774D9EEDF}" type="datetime1">
              <a:rPr lang="en-US" smtClean="0"/>
              <a:t>5/31/2025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ADFB9E-3AE2-4E67-B0DF-60488AF2AEDE}" type="datetime1">
              <a:rPr lang="en-US" smtClean="0"/>
              <a:t>5/31/2025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395EB12-F3AB-4D82-88BE-4DF81EDE2E96}" type="datetime1">
              <a:rPr lang="en-US" smtClean="0"/>
              <a:t>5/31/2025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bject 2"/>
          <p:cNvSpPr txBox="1"/>
          <p:nvPr/>
        </p:nvSpPr>
        <p:spPr>
          <a:xfrm>
            <a:off x="1724025" y="102531"/>
            <a:ext cx="574040" cy="224154"/>
          </a:xfrm>
          <a:prstGeom prst="rect">
            <a:avLst/>
          </a:prstGeom>
        </p:spPr>
        <p:txBody>
          <a:bodyPr vert="horz" wrap="square" lIns="0" tIns="0" rIns="0" bIns="0" rtlCol="0">
            <a:spAutoFit/>
          </a:bodyPr>
          <a:lstStyle/>
          <a:p>
            <a:pPr>
              <a:lnSpc>
                <a:spcPts val="1730"/>
              </a:lnSpc>
            </a:pPr>
            <a:r>
              <a:rPr sz="1500" b="1" dirty="0">
                <a:solidFill>
                  <a:srgbClr val="FFFFFF"/>
                </a:solidFill>
                <a:latin typeface="Cambria" panose="02040503050406030204"/>
                <a:cs typeface="Cambria" panose="02040503050406030204"/>
              </a:rPr>
              <a:t>M</a:t>
            </a:r>
            <a:r>
              <a:rPr sz="1500" b="1" spc="-40" dirty="0">
                <a:solidFill>
                  <a:srgbClr val="FFFFFF"/>
                </a:solidFill>
                <a:latin typeface="Cambria" panose="02040503050406030204"/>
                <a:cs typeface="Cambria" panose="02040503050406030204"/>
              </a:rPr>
              <a:t> </a:t>
            </a:r>
            <a:r>
              <a:rPr sz="1500" b="1" dirty="0">
                <a:solidFill>
                  <a:srgbClr val="FFFFFF"/>
                </a:solidFill>
                <a:latin typeface="Cambria" panose="02040503050406030204"/>
                <a:cs typeface="Cambria" panose="02040503050406030204"/>
              </a:rPr>
              <a:t>I</a:t>
            </a:r>
            <a:r>
              <a:rPr sz="1500" b="1" spc="30" dirty="0">
                <a:solidFill>
                  <a:srgbClr val="FFFFFF"/>
                </a:solidFill>
                <a:latin typeface="Cambria" panose="02040503050406030204"/>
                <a:cs typeface="Cambria" panose="02040503050406030204"/>
              </a:rPr>
              <a:t> </a:t>
            </a:r>
            <a:r>
              <a:rPr sz="1500" b="1" dirty="0">
                <a:solidFill>
                  <a:srgbClr val="FFFFFF"/>
                </a:solidFill>
                <a:latin typeface="Cambria" panose="02040503050406030204"/>
                <a:cs typeface="Cambria" panose="02040503050406030204"/>
              </a:rPr>
              <a:t>T</a:t>
            </a:r>
            <a:r>
              <a:rPr sz="1500" b="1" spc="-25" dirty="0">
                <a:solidFill>
                  <a:srgbClr val="FFFFFF"/>
                </a:solidFill>
                <a:latin typeface="Cambria" panose="02040503050406030204"/>
                <a:cs typeface="Cambria" panose="02040503050406030204"/>
              </a:rPr>
              <a:t> </a:t>
            </a:r>
            <a:r>
              <a:rPr sz="1500" b="1" spc="-50" dirty="0">
                <a:solidFill>
                  <a:srgbClr val="FFFFFF"/>
                </a:solidFill>
                <a:latin typeface="Cambria" panose="02040503050406030204"/>
                <a:cs typeface="Cambria" panose="02040503050406030204"/>
              </a:rPr>
              <a:t>S</a:t>
            </a:r>
            <a:endParaRPr sz="1500">
              <a:latin typeface="Cambria" panose="02040503050406030204"/>
              <a:cs typeface="Cambria" panose="02040503050406030204"/>
            </a:endParaRPr>
          </a:p>
        </p:txBody>
      </p:sp>
      <p:sp>
        <p:nvSpPr>
          <p:cNvPr id="4" name="object 4"/>
          <p:cNvSpPr/>
          <p:nvPr/>
        </p:nvSpPr>
        <p:spPr>
          <a:xfrm>
            <a:off x="675955" y="182089"/>
            <a:ext cx="10611488" cy="1253552"/>
          </a:xfrm>
          <a:custGeom>
            <a:avLst/>
            <a:gdLst/>
            <a:ahLst/>
            <a:cxnLst/>
            <a:rect l="l" t="t" r="r" b="b"/>
            <a:pathLst>
              <a:path w="9144000" h="942975">
                <a:moveTo>
                  <a:pt x="9144000" y="0"/>
                </a:moveTo>
                <a:lnTo>
                  <a:pt x="0" y="0"/>
                </a:lnTo>
                <a:lnTo>
                  <a:pt x="0" y="942975"/>
                </a:lnTo>
                <a:lnTo>
                  <a:pt x="9144000" y="942975"/>
                </a:lnTo>
                <a:lnTo>
                  <a:pt x="9144000" y="0"/>
                </a:lnTo>
                <a:close/>
              </a:path>
            </a:pathLst>
          </a:custGeom>
          <a:solidFill>
            <a:srgbClr val="E89B66"/>
          </a:solidFill>
        </p:spPr>
        <p:txBody>
          <a:bodyPr wrap="square" lIns="0" tIns="0" rIns="0" bIns="0" rtlCol="0"/>
          <a:lstStyle/>
          <a:p>
            <a:endParaRPr/>
          </a:p>
        </p:txBody>
      </p:sp>
      <p:sp>
        <p:nvSpPr>
          <p:cNvPr id="5" name="object 5"/>
          <p:cNvSpPr txBox="1">
            <a:spLocks noGrp="1"/>
          </p:cNvSpPr>
          <p:nvPr>
            <p:ph type="title"/>
          </p:nvPr>
        </p:nvSpPr>
        <p:spPr>
          <a:xfrm>
            <a:off x="2025782" y="204959"/>
            <a:ext cx="7745015" cy="1203919"/>
          </a:xfrm>
          <a:prstGeom prst="rect">
            <a:avLst/>
          </a:prstGeom>
          <a:solidFill>
            <a:schemeClr val="bg1"/>
          </a:solidFill>
        </p:spPr>
        <p:txBody>
          <a:bodyPr vert="horz" wrap="square" lIns="0" tIns="12700" rIns="0" bIns="0" rtlCol="0" anchor="ctr">
            <a:spAutoFit/>
          </a:bodyPr>
          <a:lstStyle/>
          <a:p>
            <a:pPr algn="ctr"/>
            <a:r>
              <a:rPr sz="2200" dirty="0">
                <a:solidFill>
                  <a:schemeClr val="tx1"/>
                </a:solidFill>
                <a:latin typeface="Cambria" panose="02040503050406030204"/>
                <a:cs typeface="Cambria" panose="02040503050406030204"/>
              </a:rPr>
              <a:t>Madanapalle</a:t>
            </a:r>
            <a:r>
              <a:rPr sz="2200" spc="-155" dirty="0">
                <a:solidFill>
                  <a:schemeClr val="tx1"/>
                </a:solidFill>
                <a:latin typeface="Cambria" panose="02040503050406030204"/>
                <a:cs typeface="Cambria" panose="02040503050406030204"/>
              </a:rPr>
              <a:t> </a:t>
            </a:r>
            <a:r>
              <a:rPr sz="2200" dirty="0">
                <a:solidFill>
                  <a:schemeClr val="tx1"/>
                </a:solidFill>
                <a:latin typeface="Cambria" panose="02040503050406030204"/>
                <a:cs typeface="Cambria" panose="02040503050406030204"/>
              </a:rPr>
              <a:t>Institute</a:t>
            </a:r>
            <a:r>
              <a:rPr sz="2200" spc="-105" dirty="0">
                <a:solidFill>
                  <a:schemeClr val="tx1"/>
                </a:solidFill>
                <a:latin typeface="Cambria" panose="02040503050406030204"/>
                <a:cs typeface="Cambria" panose="02040503050406030204"/>
              </a:rPr>
              <a:t> </a:t>
            </a:r>
            <a:r>
              <a:rPr sz="2200" dirty="0">
                <a:solidFill>
                  <a:schemeClr val="tx1"/>
                </a:solidFill>
                <a:latin typeface="Cambria" panose="02040503050406030204"/>
                <a:cs typeface="Cambria" panose="02040503050406030204"/>
              </a:rPr>
              <a:t>of</a:t>
            </a:r>
            <a:r>
              <a:rPr sz="2200" spc="40" dirty="0">
                <a:solidFill>
                  <a:schemeClr val="tx1"/>
                </a:solidFill>
                <a:latin typeface="Cambria" panose="02040503050406030204"/>
                <a:cs typeface="Cambria" panose="02040503050406030204"/>
              </a:rPr>
              <a:t> </a:t>
            </a:r>
            <a:r>
              <a:rPr sz="2200" spc="-10" dirty="0">
                <a:solidFill>
                  <a:schemeClr val="tx1"/>
                </a:solidFill>
                <a:latin typeface="Cambria" panose="02040503050406030204"/>
                <a:cs typeface="Cambria" panose="02040503050406030204"/>
              </a:rPr>
              <a:t>Technology</a:t>
            </a:r>
            <a:r>
              <a:rPr sz="2200" spc="-155" dirty="0">
                <a:solidFill>
                  <a:schemeClr val="tx1"/>
                </a:solidFill>
                <a:latin typeface="Cambria" panose="02040503050406030204"/>
                <a:cs typeface="Cambria" panose="02040503050406030204"/>
              </a:rPr>
              <a:t> </a:t>
            </a:r>
            <a:r>
              <a:rPr sz="2200" dirty="0">
                <a:solidFill>
                  <a:schemeClr val="tx1"/>
                </a:solidFill>
                <a:latin typeface="Cambria" panose="02040503050406030204"/>
                <a:cs typeface="Cambria" panose="02040503050406030204"/>
              </a:rPr>
              <a:t>&amp;</a:t>
            </a:r>
            <a:r>
              <a:rPr sz="2200" spc="-80" dirty="0">
                <a:solidFill>
                  <a:schemeClr val="tx1"/>
                </a:solidFill>
                <a:latin typeface="Cambria" panose="02040503050406030204"/>
                <a:cs typeface="Cambria" panose="02040503050406030204"/>
              </a:rPr>
              <a:t> </a:t>
            </a:r>
            <a:r>
              <a:rPr sz="2200" dirty="0">
                <a:solidFill>
                  <a:schemeClr val="tx1"/>
                </a:solidFill>
                <a:latin typeface="Cambria" panose="02040503050406030204"/>
                <a:cs typeface="Cambria" panose="02040503050406030204"/>
              </a:rPr>
              <a:t>Science,</a:t>
            </a:r>
            <a:r>
              <a:rPr sz="2200" spc="20" dirty="0">
                <a:solidFill>
                  <a:schemeClr val="tx1"/>
                </a:solidFill>
                <a:latin typeface="Cambria" panose="02040503050406030204"/>
                <a:cs typeface="Cambria" panose="02040503050406030204"/>
              </a:rPr>
              <a:t> </a:t>
            </a:r>
            <a:r>
              <a:rPr sz="2200" spc="-10" dirty="0">
                <a:solidFill>
                  <a:schemeClr val="tx1"/>
                </a:solidFill>
                <a:latin typeface="Cambria" panose="02040503050406030204"/>
                <a:cs typeface="Cambria" panose="02040503050406030204"/>
              </a:rPr>
              <a:t>Madanapall</a:t>
            </a:r>
            <a:r>
              <a:rPr lang="en-US" sz="2200" spc="-10" dirty="0">
                <a:solidFill>
                  <a:schemeClr val="tx1"/>
                </a:solidFill>
                <a:latin typeface="Cambria" panose="02040503050406030204"/>
                <a:cs typeface="Cambria" panose="02040503050406030204"/>
              </a:rPr>
              <a:t>e</a:t>
            </a:r>
            <a:r>
              <a:rPr lang="en-US" sz="2100" spc="-10" dirty="0">
                <a:solidFill>
                  <a:schemeClr val="tx1"/>
                </a:solidFill>
                <a:latin typeface="Cambria" panose="02040503050406030204"/>
                <a:cs typeface="Cambria" panose="02040503050406030204"/>
              </a:rPr>
              <a:t/>
            </a:r>
            <a:br>
              <a:rPr lang="en-US" sz="2100" spc="-10" dirty="0">
                <a:solidFill>
                  <a:schemeClr val="tx1"/>
                </a:solidFill>
                <a:latin typeface="Cambria" panose="02040503050406030204"/>
                <a:cs typeface="Cambria" panose="02040503050406030204"/>
              </a:rPr>
            </a:br>
            <a:r>
              <a:rPr lang="en-US" sz="1400" dirty="0">
                <a:solidFill>
                  <a:schemeClr val="tx1"/>
                </a:solidFill>
              </a:rPr>
              <a:t>UGC-AUTONOMOUS INSTITUTION</a:t>
            </a:r>
            <a:r>
              <a:rPr lang="en-IN" sz="1400" dirty="0">
                <a:solidFill>
                  <a:schemeClr val="tx1"/>
                </a:solidFill>
              </a:rPr>
              <a:t/>
            </a:r>
            <a:br>
              <a:rPr lang="en-IN" sz="1400" dirty="0">
                <a:solidFill>
                  <a:schemeClr val="tx1"/>
                </a:solidFill>
              </a:rPr>
            </a:br>
            <a:r>
              <a:rPr lang="en-US" sz="1400" dirty="0">
                <a:solidFill>
                  <a:schemeClr val="tx1"/>
                </a:solidFill>
              </a:rPr>
              <a:t>Affiliated to JNTUA, Ananthapuramu &amp; Approved by AICTE, New Delhi</a:t>
            </a:r>
            <a:endParaRPr sz="1400" dirty="0">
              <a:solidFill>
                <a:schemeClr val="tx1"/>
              </a:solidFill>
              <a:latin typeface="Cambria" panose="02040503050406030204"/>
              <a:cs typeface="Cambria" panose="02040503050406030204"/>
            </a:endParaRPr>
          </a:p>
        </p:txBody>
      </p:sp>
      <p:sp>
        <p:nvSpPr>
          <p:cNvPr id="12" name="object 12"/>
          <p:cNvSpPr txBox="1">
            <a:spLocks noGrp="1"/>
          </p:cNvSpPr>
          <p:nvPr>
            <p:ph type="sldNum" sz="quarter" idx="12"/>
          </p:nvPr>
        </p:nvSpPr>
        <p:spPr>
          <a:prstGeom prst="rect">
            <a:avLst/>
          </a:prstGeom>
        </p:spPr>
        <p:txBody>
          <a:bodyPr vert="horz" wrap="square" lIns="0" tIns="0" rIns="0" bIns="0" rtlCol="0">
            <a:spAutoFit/>
          </a:bodyPr>
          <a:lstStyle>
            <a:defPPr>
              <a:defRPr kern="0"/>
            </a:defPPr>
            <a:lvl1pPr>
              <a:defRPr sz="1550" b="0" i="0">
                <a:solidFill>
                  <a:schemeClr val="bg1"/>
                </a:solidFill>
                <a:latin typeface="Calibri" panose="020F0502020204030204"/>
                <a:cs typeface="Calibri" panose="020F0502020204030204"/>
              </a:defRPr>
            </a:lvl1pPr>
          </a:lstStyle>
          <a:p>
            <a:pPr marL="38100">
              <a:lnSpc>
                <a:spcPts val="1595"/>
              </a:lnSpc>
            </a:pPr>
            <a:fld id="{81D60167-4931-47E6-BA6A-407CBD079E47}" type="slidenum">
              <a:rPr lang="en-IN" spc="-25" smtClean="0"/>
              <a:t>1</a:t>
            </a:fld>
            <a:endParaRPr spc="-25" dirty="0"/>
          </a:p>
        </p:txBody>
      </p:sp>
      <p:pic>
        <p:nvPicPr>
          <p:cNvPr id="6" name="object 6"/>
          <p:cNvPicPr/>
          <p:nvPr/>
        </p:nvPicPr>
        <p:blipFill>
          <a:blip r:embed="rId3" cstate="print"/>
          <a:stretch>
            <a:fillRect/>
          </a:stretch>
        </p:blipFill>
        <p:spPr>
          <a:xfrm>
            <a:off x="744071" y="204959"/>
            <a:ext cx="1245554" cy="1183211"/>
          </a:xfrm>
          <a:prstGeom prst="rect">
            <a:avLst/>
          </a:prstGeom>
        </p:spPr>
      </p:pic>
      <p:sp>
        <p:nvSpPr>
          <p:cNvPr id="10" name="Rounded Rectangle 9"/>
          <p:cNvSpPr/>
          <p:nvPr/>
        </p:nvSpPr>
        <p:spPr>
          <a:xfrm>
            <a:off x="1744346" y="1498449"/>
            <a:ext cx="8399354" cy="509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00"/>
                </a:solidFill>
                <a:latin typeface="Cambria" panose="02040503050406030204" pitchFamily="18" charset="0"/>
                <a:ea typeface="Cambria" panose="02040503050406030204" pitchFamily="18" charset="0"/>
              </a:rPr>
              <a:t>Department of Computer Science &amp; Technology</a:t>
            </a:r>
          </a:p>
        </p:txBody>
      </p:sp>
      <p:sp>
        <p:nvSpPr>
          <p:cNvPr id="3" name="Rectangle 2"/>
          <p:cNvSpPr/>
          <p:nvPr/>
        </p:nvSpPr>
        <p:spPr>
          <a:xfrm>
            <a:off x="1493520" y="2880821"/>
            <a:ext cx="9757766" cy="1227910"/>
          </a:xfrm>
          <a:prstGeom prst="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IN" altLang="en-US" sz="2800" b="1" dirty="0">
                <a:latin typeface="Cambria" panose="02040503050406030204" pitchFamily="18" charset="0"/>
                <a:ea typeface="Cambria" panose="02040503050406030204" pitchFamily="18" charset="0"/>
              </a:rPr>
              <a:t>A VISION-BASED DRIVER DROWSINESS DETECTION FRAMEWORK FOR ROAD SAFETY ENHANCEMENT</a:t>
            </a:r>
          </a:p>
        </p:txBody>
      </p:sp>
      <p:sp>
        <p:nvSpPr>
          <p:cNvPr id="7" name="TextBox 6"/>
          <p:cNvSpPr txBox="1"/>
          <p:nvPr/>
        </p:nvSpPr>
        <p:spPr>
          <a:xfrm>
            <a:off x="675955" y="4561840"/>
            <a:ext cx="11381574" cy="2245360"/>
          </a:xfrm>
          <a:prstGeom prst="rect">
            <a:avLst/>
          </a:prstGeom>
          <a:noFill/>
        </p:spPr>
        <p:txBody>
          <a:bodyPr wrap="square" rtlCol="0">
            <a:spAutoFit/>
          </a:bodyPr>
          <a:lstStyle/>
          <a:p>
            <a:r>
              <a:rPr lang="en-IN" sz="2000" b="1" dirty="0"/>
              <a:t>					  	</a:t>
            </a:r>
          </a:p>
          <a:p>
            <a:r>
              <a:rPr lang="en-IN" sz="2000" b="1" dirty="0">
                <a:latin typeface="Times New Roman" panose="02020603050405020304" pitchFamily="18" charset="0"/>
                <a:cs typeface="Times New Roman" panose="02020603050405020304" pitchFamily="18" charset="0"/>
              </a:rPr>
              <a:t>Project Guide:</a:t>
            </a:r>
          </a:p>
          <a:p>
            <a:r>
              <a:rPr lang="en-IN" sz="2000" b="1" dirty="0" err="1">
                <a:latin typeface="Times New Roman" panose="02020603050405020304" pitchFamily="18" charset="0"/>
                <a:cs typeface="Times New Roman" panose="02020603050405020304" pitchFamily="18" charset="0"/>
              </a:rPr>
              <a:t>Mrs.P.Jayaselvi</a:t>
            </a:r>
            <a:r>
              <a:rPr lang="en-IN" sz="2000" b="1" dirty="0">
                <a:latin typeface="Times New Roman" panose="02020603050405020304" pitchFamily="18" charset="0"/>
                <a:cs typeface="Times New Roman" panose="02020603050405020304" pitchFamily="18" charset="0"/>
              </a:rPr>
              <a:t>                                        	             Project Members:</a:t>
            </a:r>
          </a:p>
          <a:p>
            <a:r>
              <a:rPr lang="en-IN" sz="2000" b="1" dirty="0">
                <a:latin typeface="Times New Roman" panose="02020603050405020304" pitchFamily="18" charset="0"/>
                <a:cs typeface="Times New Roman" panose="02020603050405020304" pitchFamily="18" charset="0"/>
              </a:rPr>
              <a:t>Assistant Professor/CST	                                          Roll No</a:t>
            </a:r>
            <a:r>
              <a:rPr lang="en-IN" sz="2000" dirty="0">
                <a:latin typeface="Times New Roman" panose="02020603050405020304" pitchFamily="18" charset="0"/>
                <a:cs typeface="Times New Roman" panose="02020603050405020304" pitchFamily="18" charset="0"/>
              </a:rPr>
              <a:t>: 21691A2869   -   P.Kavya</a:t>
            </a:r>
          </a:p>
          <a:p>
            <a:r>
              <a:rPr lang="en-IN" sz="2000" dirty="0">
                <a:latin typeface="Times New Roman" panose="02020603050405020304" pitchFamily="18" charset="0"/>
                <a:cs typeface="Times New Roman" panose="02020603050405020304" pitchFamily="18" charset="0"/>
              </a:rPr>
              <a:t>	 						21691A2873   -   U.Lavanya</a:t>
            </a:r>
          </a:p>
          <a:p>
            <a:r>
              <a:rPr lang="en-IN" sz="2000" dirty="0">
                <a:latin typeface="Times New Roman" panose="02020603050405020304" pitchFamily="18" charset="0"/>
                <a:cs typeface="Times New Roman" panose="02020603050405020304" pitchFamily="18" charset="0"/>
              </a:rPr>
              <a:t>							21691A28D2  -   N.Rajesh</a:t>
            </a:r>
          </a:p>
          <a:p>
            <a:r>
              <a:rPr lang="en-IN" sz="2000" dirty="0">
                <a:latin typeface="Times New Roman" panose="02020603050405020304" pitchFamily="18" charset="0"/>
                <a:cs typeface="Times New Roman" panose="02020603050405020304" pitchFamily="18" charset="0"/>
              </a:rPr>
              <a:t>	 						22695A2812   -   M.Prasanth</a:t>
            </a:r>
          </a:p>
        </p:txBody>
      </p:sp>
      <p:sp>
        <p:nvSpPr>
          <p:cNvPr id="9" name="Rounded Rectangle 9"/>
          <p:cNvSpPr/>
          <p:nvPr/>
        </p:nvSpPr>
        <p:spPr>
          <a:xfrm>
            <a:off x="1757600" y="2117982"/>
            <a:ext cx="8399354" cy="5092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FFFF00"/>
                </a:solidFill>
                <a:latin typeface="Cambria" panose="02040503050406030204" pitchFamily="18" charset="0"/>
                <a:ea typeface="Cambria" panose="02040503050406030204" pitchFamily="18" charset="0"/>
              </a:rPr>
              <a:t>Review: 3</a:t>
            </a:r>
            <a:r>
              <a:rPr lang="en-US" sz="2400" b="1" baseline="30000" dirty="0">
                <a:solidFill>
                  <a:srgbClr val="FFFF00"/>
                </a:solidFill>
                <a:latin typeface="Cambria" panose="02040503050406030204" pitchFamily="18" charset="0"/>
                <a:ea typeface="Cambria" panose="02040503050406030204" pitchFamily="18" charset="0"/>
              </a:rPr>
              <a:t>rd</a:t>
            </a:r>
            <a:endParaRPr lang="en-US" sz="2400" b="1" dirty="0">
              <a:solidFill>
                <a:srgbClr val="FFFF00"/>
              </a:solidFill>
              <a:latin typeface="Cambria" panose="02040503050406030204" pitchFamily="18" charset="0"/>
              <a:ea typeface="Cambria" panose="02040503050406030204" pitchFamily="18" charset="0"/>
            </a:endParaRPr>
          </a:p>
        </p:txBody>
      </p:sp>
      <p:pic>
        <p:nvPicPr>
          <p:cNvPr id="11" name="Picture 10"/>
          <p:cNvPicPr>
            <a:picLocks noChangeAspect="1"/>
          </p:cNvPicPr>
          <p:nvPr/>
        </p:nvPicPr>
        <p:blipFill>
          <a:blip r:embed="rId4"/>
          <a:stretch>
            <a:fillRect/>
          </a:stretch>
        </p:blipFill>
        <p:spPr>
          <a:xfrm>
            <a:off x="9798271" y="204959"/>
            <a:ext cx="1453015" cy="120391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50C49-5810-8D67-9B2C-F726718C62E6}"/>
              </a:ext>
            </a:extLst>
          </p:cNvPr>
          <p:cNvSpPr>
            <a:spLocks noGrp="1"/>
          </p:cNvSpPr>
          <p:nvPr>
            <p:ph type="title"/>
          </p:nvPr>
        </p:nvSpPr>
        <p:spPr>
          <a:xfrm>
            <a:off x="727788" y="233265"/>
            <a:ext cx="10795518" cy="1268965"/>
          </a:xfrm>
        </p:spPr>
        <p:txBody>
          <a:bodyPr>
            <a:normAutofit/>
          </a:bodyPr>
          <a:lstStyle/>
          <a:p>
            <a:r>
              <a:rPr lang="en-US" sz="2800" b="1" dirty="0">
                <a:solidFill>
                  <a:schemeClr val="accent1"/>
                </a:solidFill>
                <a:latin typeface="Times New Roman" panose="02020603050405020304" pitchFamily="18" charset="0"/>
                <a:cs typeface="Times New Roman" panose="02020603050405020304" pitchFamily="18" charset="0"/>
              </a:rPr>
              <a:t>PREVIOUS  REVIEW COMMENTS</a:t>
            </a:r>
            <a:endParaRPr lang="en-IN" sz="2800" b="1" dirty="0">
              <a:solidFill>
                <a:schemeClr val="accent1"/>
              </a:solidFill>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C0E30DBC-CCC7-647F-C552-E9A835706FA7}"/>
              </a:ext>
            </a:extLst>
          </p:cNvPr>
          <p:cNvSpPr>
            <a:spLocks noGrp="1"/>
          </p:cNvSpPr>
          <p:nvPr>
            <p:ph sz="quarter" idx="13"/>
          </p:nvPr>
        </p:nvSpPr>
        <p:spPr>
          <a:xfrm>
            <a:off x="849086" y="2528596"/>
            <a:ext cx="10428514" cy="1576873"/>
          </a:xfrm>
        </p:spPr>
        <p:txBody>
          <a:bodyPr>
            <a:normAutofit/>
          </a:bodyPr>
          <a:lstStyle/>
          <a:p>
            <a:pPr>
              <a:lnSpc>
                <a:spcPct val="100000"/>
              </a:lnSpc>
            </a:pPr>
            <a:r>
              <a:rPr lang="en-US" sz="1900" dirty="0">
                <a:latin typeface="Times New Roman" panose="02020603050405020304" pitchFamily="18" charset="0"/>
                <a:cs typeface="Times New Roman" panose="02020603050405020304" pitchFamily="18" charset="0"/>
              </a:rPr>
              <a:t>Concentrate on addition Features</a:t>
            </a:r>
          </a:p>
          <a:p>
            <a:pPr>
              <a:lnSpc>
                <a:spcPct val="100000"/>
              </a:lnSpc>
            </a:pPr>
            <a:r>
              <a:rPr lang="en-US" sz="1900" dirty="0">
                <a:latin typeface="Times New Roman" panose="02020603050405020304" pitchFamily="18" charset="0"/>
                <a:cs typeface="Times New Roman" panose="02020603050405020304" pitchFamily="18" charset="0"/>
              </a:rPr>
              <a:t>Concentrate on the Implementation</a:t>
            </a:r>
          </a:p>
          <a:p>
            <a:pPr marL="0" indent="0">
              <a:buNone/>
            </a:pPr>
            <a:endParaRPr lang="en-IN" dirty="0"/>
          </a:p>
        </p:txBody>
      </p:sp>
      <p:sp>
        <p:nvSpPr>
          <p:cNvPr id="4" name="Slide Number Placeholder 3">
            <a:extLst>
              <a:ext uri="{FF2B5EF4-FFF2-40B4-BE49-F238E27FC236}">
                <a16:creationId xmlns:a16="http://schemas.microsoft.com/office/drawing/2014/main" id="{EF9F6F31-23C8-521C-F283-A90445C75936}"/>
              </a:ext>
            </a:extLst>
          </p:cNvPr>
          <p:cNvSpPr>
            <a:spLocks noGrp="1"/>
          </p:cNvSpPr>
          <p:nvPr>
            <p:ph type="sldNum" sz="quarter" idx="12"/>
          </p:nvPr>
        </p:nvSpPr>
        <p:spPr/>
        <p:txBody>
          <a:bodyPr/>
          <a:lstStyle/>
          <a:p>
            <a:fld id="{6D22F896-40B5-4ADD-8801-0D06FADFA095}" type="slidenum">
              <a:rPr lang="en-US" smtClean="0"/>
              <a:t>10</a:t>
            </a:fld>
            <a:endParaRPr lang="en-US" dirty="0"/>
          </a:p>
        </p:txBody>
      </p:sp>
    </p:spTree>
    <p:extLst>
      <p:ext uri="{BB962C8B-B14F-4D97-AF65-F5344CB8AC3E}">
        <p14:creationId xmlns:p14="http://schemas.microsoft.com/office/powerpoint/2010/main" val="27529135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12928-7279-0832-FDC8-EA69E403F66C}"/>
              </a:ext>
            </a:extLst>
          </p:cNvPr>
          <p:cNvSpPr>
            <a:spLocks noGrp="1"/>
          </p:cNvSpPr>
          <p:nvPr>
            <p:ph type="title"/>
          </p:nvPr>
        </p:nvSpPr>
        <p:spPr/>
        <p:txBody>
          <a:bodyPr>
            <a:normAutofit/>
          </a:bodyPr>
          <a:lstStyle/>
          <a:p>
            <a:r>
              <a:rPr lang="en-IN" sz="2800" dirty="0">
                <a:solidFill>
                  <a:schemeClr val="accent1"/>
                </a:solidFill>
                <a:latin typeface="Times New Roman" panose="02020603050405020304" pitchFamily="18" charset="0"/>
                <a:cs typeface="Times New Roman" panose="02020603050405020304" pitchFamily="18" charset="0"/>
              </a:rPr>
              <a:t>                        </a:t>
            </a:r>
            <a:r>
              <a:rPr lang="en-IN" sz="2800" b="1" dirty="0">
                <a:solidFill>
                  <a:schemeClr val="accent1"/>
                </a:solidFill>
                <a:latin typeface="Times New Roman" panose="02020603050405020304" pitchFamily="18" charset="0"/>
                <a:cs typeface="Times New Roman" panose="02020603050405020304" pitchFamily="18" charset="0"/>
              </a:rPr>
              <a:t>INCORPORATED MODIFICATIONS</a:t>
            </a:r>
          </a:p>
        </p:txBody>
      </p:sp>
      <p:sp>
        <p:nvSpPr>
          <p:cNvPr id="3" name="Content Placeholder 2">
            <a:extLst>
              <a:ext uri="{FF2B5EF4-FFF2-40B4-BE49-F238E27FC236}">
                <a16:creationId xmlns:a16="http://schemas.microsoft.com/office/drawing/2014/main" id="{5AECACF4-1AD2-1312-30D6-1EC494D7ED9A}"/>
              </a:ext>
            </a:extLst>
          </p:cNvPr>
          <p:cNvSpPr>
            <a:spLocks noGrp="1"/>
          </p:cNvSpPr>
          <p:nvPr>
            <p:ph sz="quarter" idx="13"/>
          </p:nvPr>
        </p:nvSpPr>
        <p:spPr/>
        <p:txBody>
          <a:bodyPr>
            <a:normAutofit/>
          </a:bodyPr>
          <a:lstStyle/>
          <a:p>
            <a:r>
              <a:rPr lang="en-US" sz="1900" dirty="0">
                <a:latin typeface="Times New Roman" panose="02020603050405020304" pitchFamily="18" charset="0"/>
                <a:cs typeface="Times New Roman" panose="02020603050405020304" pitchFamily="18" charset="0"/>
              </a:rPr>
              <a:t>We change the implementation</a:t>
            </a:r>
          </a:p>
          <a:p>
            <a:r>
              <a:rPr lang="en-US" sz="1900" dirty="0">
                <a:latin typeface="Times New Roman" panose="02020603050405020304" pitchFamily="18" charset="0"/>
                <a:cs typeface="Times New Roman" panose="02020603050405020304" pitchFamily="18" charset="0"/>
              </a:rPr>
              <a:t>We added additional features</a:t>
            </a:r>
            <a:endParaRPr lang="en-IN" sz="19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3EF04D0E-6093-54AB-0FB4-378A69B83B8B}"/>
              </a:ext>
            </a:extLst>
          </p:cNvPr>
          <p:cNvSpPr>
            <a:spLocks noGrp="1"/>
          </p:cNvSpPr>
          <p:nvPr>
            <p:ph type="sldNum" sz="quarter" idx="12"/>
          </p:nvPr>
        </p:nvSpPr>
        <p:spPr/>
        <p:txBody>
          <a:bodyPr/>
          <a:lstStyle/>
          <a:p>
            <a:fld id="{6D22F896-40B5-4ADD-8801-0D06FADFA095}" type="slidenum">
              <a:rPr lang="en-US" smtClean="0"/>
              <a:t>11</a:t>
            </a:fld>
            <a:endParaRPr lang="en-US" dirty="0"/>
          </a:p>
        </p:txBody>
      </p:sp>
    </p:spTree>
    <p:extLst>
      <p:ext uri="{BB962C8B-B14F-4D97-AF65-F5344CB8AC3E}">
        <p14:creationId xmlns:p14="http://schemas.microsoft.com/office/powerpoint/2010/main" val="2640217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6D22F896-40B5-4ADD-8801-0D06FADFA095}" type="slidenum">
              <a:rPr lang="en-US" smtClean="0"/>
              <a:t>12</a:t>
            </a:fld>
            <a:endParaRPr lang="en-US" dirty="0"/>
          </a:p>
        </p:txBody>
      </p:sp>
      <p:sp>
        <p:nvSpPr>
          <p:cNvPr id="9" name="TextBox 8"/>
          <p:cNvSpPr txBox="1"/>
          <p:nvPr/>
        </p:nvSpPr>
        <p:spPr>
          <a:xfrm>
            <a:off x="1246092" y="510988"/>
            <a:ext cx="2244397" cy="523220"/>
          </a:xfrm>
          <a:prstGeom prst="rect">
            <a:avLst/>
          </a:prstGeom>
          <a:noFill/>
        </p:spPr>
        <p:txBody>
          <a:bodyPr wrap="none" rtlCol="0">
            <a:spAutoFit/>
          </a:bodyPr>
          <a:lstStyle/>
          <a:p>
            <a:r>
              <a:rPr lang="en-IN" sz="2800" b="1" dirty="0">
                <a:solidFill>
                  <a:schemeClr val="accent1"/>
                </a:solidFill>
                <a:latin typeface="Times New Roman" panose="02020603050405020304" pitchFamily="18" charset="0"/>
                <a:cs typeface="Times New Roman" panose="02020603050405020304" pitchFamily="18" charset="0"/>
              </a:rPr>
              <a:t>Architecture:</a:t>
            </a:r>
          </a:p>
        </p:txBody>
      </p:sp>
      <p:pic>
        <p:nvPicPr>
          <p:cNvPr id="8" name="Picture 7">
            <a:extLst>
              <a:ext uri="{FF2B5EF4-FFF2-40B4-BE49-F238E27FC236}">
                <a16:creationId xmlns:a16="http://schemas.microsoft.com/office/drawing/2014/main" id="{CF30CBEC-C984-26ED-3444-7F02511165DE}"/>
              </a:ext>
            </a:extLst>
          </p:cNvPr>
          <p:cNvPicPr>
            <a:picLocks noChangeAspect="1"/>
          </p:cNvPicPr>
          <p:nvPr/>
        </p:nvPicPr>
        <p:blipFill>
          <a:blip r:embed="rId2"/>
          <a:stretch>
            <a:fillRect/>
          </a:stretch>
        </p:blipFill>
        <p:spPr>
          <a:xfrm>
            <a:off x="2331720" y="1995487"/>
            <a:ext cx="8423909" cy="398240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B2888-BE46-4202-6D88-FD52D76A67A9}"/>
              </a:ext>
            </a:extLst>
          </p:cNvPr>
          <p:cNvSpPr>
            <a:spLocks noGrp="1"/>
          </p:cNvSpPr>
          <p:nvPr>
            <p:ph type="title"/>
          </p:nvPr>
        </p:nvSpPr>
        <p:spPr>
          <a:xfrm>
            <a:off x="706120" y="334645"/>
            <a:ext cx="10515600" cy="925195"/>
          </a:xfrm>
        </p:spPr>
        <p:txBody>
          <a:bodyPr>
            <a:normAutofit/>
          </a:bodyPr>
          <a:lstStyle/>
          <a:p>
            <a:r>
              <a:rPr lang="en-IN" sz="2800" dirty="0">
                <a:solidFill>
                  <a:schemeClr val="accent1">
                    <a:lumMod val="75000"/>
                  </a:schemeClr>
                </a:solidFill>
                <a:latin typeface="Times New Roman" panose="02020603050405020304" pitchFamily="18" charset="0"/>
                <a:cs typeface="Times New Roman" panose="02020603050405020304" pitchFamily="18" charset="0"/>
              </a:rPr>
              <a:t>			</a:t>
            </a:r>
            <a:r>
              <a:rPr lang="en-IN" sz="2800" dirty="0">
                <a:solidFill>
                  <a:schemeClr val="accent5">
                    <a:lumMod val="75000"/>
                  </a:schemeClr>
                </a:solidFill>
                <a:latin typeface="Times New Roman" panose="02020603050405020304" pitchFamily="18" charset="0"/>
                <a:cs typeface="Times New Roman" panose="02020603050405020304" pitchFamily="18" charset="0"/>
              </a:rPr>
              <a:t>	</a:t>
            </a:r>
            <a:r>
              <a:rPr lang="en-IN" sz="2800" b="1" dirty="0">
                <a:solidFill>
                  <a:schemeClr val="accent5">
                    <a:lumMod val="75000"/>
                  </a:schemeClr>
                </a:solidFill>
                <a:latin typeface="Times New Roman" panose="02020603050405020304" pitchFamily="18" charset="0"/>
                <a:cs typeface="Times New Roman" panose="02020603050405020304" pitchFamily="18" charset="0"/>
              </a:rPr>
              <a:t>MODULES / PHASES</a:t>
            </a:r>
          </a:p>
        </p:txBody>
      </p:sp>
      <p:pic>
        <p:nvPicPr>
          <p:cNvPr id="6" name="Content Placeholder 5">
            <a:extLst>
              <a:ext uri="{FF2B5EF4-FFF2-40B4-BE49-F238E27FC236}">
                <a16:creationId xmlns:a16="http://schemas.microsoft.com/office/drawing/2014/main" id="{E1F15D5C-54C7-C256-E682-01E06A2A1383}"/>
              </a:ext>
            </a:extLst>
          </p:cNvPr>
          <p:cNvPicPr>
            <a:picLocks noGrp="1" noChangeAspect="1"/>
          </p:cNvPicPr>
          <p:nvPr>
            <p:ph idx="1"/>
          </p:nvPr>
        </p:nvPicPr>
        <p:blipFill>
          <a:blip r:embed="rId2"/>
          <a:stretch>
            <a:fillRect/>
          </a:stretch>
        </p:blipFill>
        <p:spPr>
          <a:xfrm>
            <a:off x="2834641" y="1562704"/>
            <a:ext cx="6766560" cy="5061616"/>
          </a:xfrm>
        </p:spPr>
      </p:pic>
      <p:sp>
        <p:nvSpPr>
          <p:cNvPr id="4" name="Slide Number Placeholder 3">
            <a:extLst>
              <a:ext uri="{FF2B5EF4-FFF2-40B4-BE49-F238E27FC236}">
                <a16:creationId xmlns:a16="http://schemas.microsoft.com/office/drawing/2014/main" id="{00B06DF9-F0DC-9A13-B5C3-411D5E8A0491}"/>
              </a:ext>
            </a:extLst>
          </p:cNvPr>
          <p:cNvSpPr>
            <a:spLocks noGrp="1"/>
          </p:cNvSpPr>
          <p:nvPr>
            <p:ph type="sldNum" sz="quarter" idx="12"/>
          </p:nvPr>
        </p:nvSpPr>
        <p:spPr/>
        <p:txBody>
          <a:bodyPr/>
          <a:lstStyle/>
          <a:p>
            <a:fld id="{6D22F896-40B5-4ADD-8801-0D06FADFA095}" type="slidenum">
              <a:rPr lang="en-US" smtClean="0"/>
              <a:t>13</a:t>
            </a:fld>
            <a:endParaRPr lang="en-US" dirty="0"/>
          </a:p>
        </p:txBody>
      </p:sp>
    </p:spTree>
    <p:extLst>
      <p:ext uri="{BB962C8B-B14F-4D97-AF65-F5344CB8AC3E}">
        <p14:creationId xmlns:p14="http://schemas.microsoft.com/office/powerpoint/2010/main" val="11328076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2FBF1-3CA9-4545-2C14-6458441E1109}"/>
              </a:ext>
            </a:extLst>
          </p:cNvPr>
          <p:cNvSpPr>
            <a:spLocks noGrp="1"/>
          </p:cNvSpPr>
          <p:nvPr>
            <p:ph type="title"/>
          </p:nvPr>
        </p:nvSpPr>
        <p:spPr/>
        <p:txBody>
          <a:bodyPr>
            <a:normAutofit/>
          </a:bodyPr>
          <a:lstStyle/>
          <a:p>
            <a:r>
              <a:rPr lang="en-IN" sz="2800" b="1" dirty="0">
                <a:solidFill>
                  <a:schemeClr val="accent1"/>
                </a:solidFill>
                <a:latin typeface="Times New Roman" panose="02020603050405020304" pitchFamily="18" charset="0"/>
                <a:cs typeface="Times New Roman" panose="02020603050405020304" pitchFamily="18" charset="0"/>
              </a:rPr>
              <a:t>                                                  DATASET</a:t>
            </a:r>
          </a:p>
        </p:txBody>
      </p:sp>
      <p:sp>
        <p:nvSpPr>
          <p:cNvPr id="3" name="Content Placeholder 2">
            <a:extLst>
              <a:ext uri="{FF2B5EF4-FFF2-40B4-BE49-F238E27FC236}">
                <a16:creationId xmlns:a16="http://schemas.microsoft.com/office/drawing/2014/main" id="{3875C74A-8761-E353-1E1C-8C9C6F166D75}"/>
              </a:ext>
            </a:extLst>
          </p:cNvPr>
          <p:cNvSpPr>
            <a:spLocks noGrp="1"/>
          </p:cNvSpPr>
          <p:nvPr>
            <p:ph sz="quarter" idx="13"/>
          </p:nvPr>
        </p:nvSpPr>
        <p:spPr/>
        <p:txBody>
          <a:bodyPr>
            <a:normAutofit/>
          </a:bodyPr>
          <a:lstStyle/>
          <a:p>
            <a:pPr marL="0" indent="0" algn="just">
              <a:lnSpc>
                <a:spcPct val="150000"/>
              </a:lnSpc>
              <a:buNone/>
            </a:pPr>
            <a:r>
              <a:rPr lang="en-US" sz="1800" dirty="0">
                <a:latin typeface="Times New Roman" panose="02020603050405020304" pitchFamily="18" charset="0"/>
                <a:cs typeface="Times New Roman" panose="02020603050405020304" pitchFamily="18" charset="0"/>
              </a:rPr>
              <a:t>This custom dataset for driver drowsiness detection includes images of drivers when is drowsy state and distracted states. It focus on  automatic call detection and distraction alertness. Data is annotated with bounding boxes and stored in YOLO  format. The dataset ensures real-world adaptability, improving deep learning model accuracy and road safety.</a:t>
            </a:r>
            <a:endParaRPr lang="en-IN" sz="1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8D88BD10-2460-E004-A2EC-84651F01C37E}"/>
              </a:ext>
            </a:extLst>
          </p:cNvPr>
          <p:cNvSpPr>
            <a:spLocks noGrp="1"/>
          </p:cNvSpPr>
          <p:nvPr>
            <p:ph type="sldNum" sz="quarter" idx="12"/>
          </p:nvPr>
        </p:nvSpPr>
        <p:spPr/>
        <p:txBody>
          <a:bodyPr/>
          <a:lstStyle/>
          <a:p>
            <a:fld id="{6D22F896-40B5-4ADD-8801-0D06FADFA095}" type="slidenum">
              <a:rPr lang="en-US" smtClean="0"/>
              <a:t>14</a:t>
            </a:fld>
            <a:endParaRPr lang="en-US" dirty="0"/>
          </a:p>
        </p:txBody>
      </p:sp>
    </p:spTree>
    <p:extLst>
      <p:ext uri="{BB962C8B-B14F-4D97-AF65-F5344CB8AC3E}">
        <p14:creationId xmlns:p14="http://schemas.microsoft.com/office/powerpoint/2010/main" val="33402312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50DC5-82A1-7AB9-AFA9-AA649FCD0A8D}"/>
              </a:ext>
            </a:extLst>
          </p:cNvPr>
          <p:cNvSpPr>
            <a:spLocks noGrp="1"/>
          </p:cNvSpPr>
          <p:nvPr>
            <p:ph type="title"/>
          </p:nvPr>
        </p:nvSpPr>
        <p:spPr>
          <a:xfrm>
            <a:off x="838200" y="365125"/>
            <a:ext cx="10515600" cy="913169"/>
          </a:xfrm>
        </p:spPr>
        <p:txBody>
          <a:bodyPr>
            <a:normAutofit/>
          </a:bodyPr>
          <a:lstStyle/>
          <a:p>
            <a:r>
              <a:rPr lang="en-US" sz="2800" dirty="0">
                <a:solidFill>
                  <a:schemeClr val="accent1"/>
                </a:solidFill>
                <a:latin typeface="Times New Roman" panose="02020603050405020304" pitchFamily="18" charset="0"/>
                <a:cs typeface="Times New Roman" panose="02020603050405020304" pitchFamily="18" charset="0"/>
              </a:rPr>
              <a:t>				</a:t>
            </a:r>
            <a:r>
              <a:rPr lang="en-US" sz="2800" b="1" dirty="0">
                <a:solidFill>
                  <a:schemeClr val="accent1"/>
                </a:solidFill>
                <a:latin typeface="Times New Roman" panose="02020603050405020304" pitchFamily="18" charset="0"/>
                <a:cs typeface="Times New Roman" panose="02020603050405020304" pitchFamily="18" charset="0"/>
              </a:rPr>
              <a:t>INPUT &amp; OUTCOME</a:t>
            </a:r>
            <a:endParaRPr lang="en-IN" sz="2800" b="1" dirty="0">
              <a:solidFill>
                <a:schemeClr val="accent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5B44F8F-BDED-1422-A597-B15ED491279D}"/>
              </a:ext>
            </a:extLst>
          </p:cNvPr>
          <p:cNvSpPr>
            <a:spLocks noGrp="1"/>
          </p:cNvSpPr>
          <p:nvPr>
            <p:ph type="sldNum" sz="quarter" idx="12"/>
          </p:nvPr>
        </p:nvSpPr>
        <p:spPr/>
        <p:txBody>
          <a:bodyPr/>
          <a:lstStyle/>
          <a:p>
            <a:fld id="{6D22F896-40B5-4ADD-8801-0D06FADFA095}" type="slidenum">
              <a:rPr lang="en-US" smtClean="0"/>
              <a:t>15</a:t>
            </a:fld>
            <a:endParaRPr lang="en-US" dirty="0"/>
          </a:p>
        </p:txBody>
      </p:sp>
      <p:sp>
        <p:nvSpPr>
          <p:cNvPr id="8" name="Content Placeholder 7">
            <a:extLst>
              <a:ext uri="{FF2B5EF4-FFF2-40B4-BE49-F238E27FC236}">
                <a16:creationId xmlns:a16="http://schemas.microsoft.com/office/drawing/2014/main" id="{672CD9E1-FAEC-40F6-F8D2-BF1963B45E21}"/>
              </a:ext>
            </a:extLst>
          </p:cNvPr>
          <p:cNvSpPr>
            <a:spLocks noGrp="1"/>
          </p:cNvSpPr>
          <p:nvPr>
            <p:ph idx="1"/>
          </p:nvPr>
        </p:nvSpPr>
        <p:spPr>
          <a:xfrm>
            <a:off x="838200" y="1371600"/>
            <a:ext cx="10515600" cy="4805363"/>
          </a:xfrm>
        </p:spPr>
        <p:txBody>
          <a:bodyPr>
            <a:normAutofit/>
          </a:bodyPr>
          <a:lstStyle/>
          <a:p>
            <a:pPr marL="0" indent="0">
              <a:buNone/>
            </a:pPr>
            <a:endParaRPr lang="en-US" dirty="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a:p>
            <a:pPr marL="0" indent="0">
              <a:buNone/>
            </a:pPr>
            <a:endParaRPr lang="en-IN" sz="18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C28EB266-A244-9F12-AB0D-C396A1D3365C}"/>
              </a:ext>
            </a:extLst>
          </p:cNvPr>
          <p:cNvPicPr>
            <a:picLocks noChangeAspect="1"/>
          </p:cNvPicPr>
          <p:nvPr/>
        </p:nvPicPr>
        <p:blipFill>
          <a:blip r:embed="rId2"/>
          <a:stretch>
            <a:fillRect/>
          </a:stretch>
        </p:blipFill>
        <p:spPr>
          <a:xfrm>
            <a:off x="1177442" y="1397039"/>
            <a:ext cx="5231130" cy="5231130"/>
          </a:xfrm>
          <a:prstGeom prst="rect">
            <a:avLst/>
          </a:prstGeom>
        </p:spPr>
      </p:pic>
      <p:pic>
        <p:nvPicPr>
          <p:cNvPr id="7" name="Picture 6">
            <a:extLst>
              <a:ext uri="{FF2B5EF4-FFF2-40B4-BE49-F238E27FC236}">
                <a16:creationId xmlns:a16="http://schemas.microsoft.com/office/drawing/2014/main" id="{3F61475A-C7CE-8E88-5E6C-82FE84549B3D}"/>
              </a:ext>
            </a:extLst>
          </p:cNvPr>
          <p:cNvPicPr>
            <a:picLocks noChangeAspect="1"/>
          </p:cNvPicPr>
          <p:nvPr/>
        </p:nvPicPr>
        <p:blipFill>
          <a:blip r:embed="rId3"/>
          <a:stretch>
            <a:fillRect/>
          </a:stretch>
        </p:blipFill>
        <p:spPr>
          <a:xfrm>
            <a:off x="7142581" y="1278294"/>
            <a:ext cx="4211219" cy="5349875"/>
          </a:xfrm>
          <a:prstGeom prst="rect">
            <a:avLst/>
          </a:prstGeom>
        </p:spPr>
      </p:pic>
    </p:spTree>
    <p:extLst>
      <p:ext uri="{BB962C8B-B14F-4D97-AF65-F5344CB8AC3E}">
        <p14:creationId xmlns:p14="http://schemas.microsoft.com/office/powerpoint/2010/main" val="25584562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04652" y="288473"/>
            <a:ext cx="10342518" cy="751840"/>
          </a:xfrm>
        </p:spPr>
        <p:txBody>
          <a:bodyPr>
            <a:normAutofit fontScale="90000"/>
          </a:bodyPr>
          <a:lstStyle/>
          <a:p>
            <a:r>
              <a:rPr lang="en-US" b="1" dirty="0">
                <a:solidFill>
                  <a:srgbClr val="0070C0"/>
                </a:solidFill>
                <a:latin typeface="Times New Roman" panose="02020603050405020304" pitchFamily="18" charset="0"/>
                <a:cs typeface="Times New Roman" panose="02020603050405020304" pitchFamily="18" charset="0"/>
              </a:rPr>
              <a:t>METHODOLOGY  OF THE PROPOSED WORK IN DETAIL</a:t>
            </a:r>
            <a:endParaRPr lang="en-IN" dirty="0"/>
          </a:p>
        </p:txBody>
      </p:sp>
      <p:sp>
        <p:nvSpPr>
          <p:cNvPr id="4" name="Text Placeholder 3"/>
          <p:cNvSpPr>
            <a:spLocks noGrp="1"/>
          </p:cNvSpPr>
          <p:nvPr>
            <p:ph type="body" sz="half" idx="2"/>
          </p:nvPr>
        </p:nvSpPr>
        <p:spPr>
          <a:xfrm>
            <a:off x="111968" y="1209041"/>
            <a:ext cx="7254604" cy="5397242"/>
          </a:xfrm>
        </p:spPr>
        <p:txBody>
          <a:bodyPr>
            <a:noAutofit/>
          </a:bodyPr>
          <a:lstStyle/>
          <a:p>
            <a:pPr marL="342900" lvl="0" indent="-342900">
              <a:lnSpc>
                <a:spcPct val="107000"/>
              </a:lnSpc>
              <a:spcAft>
                <a:spcPts val="800"/>
              </a:spcAft>
              <a:buFont typeface="+mj-lt"/>
              <a:buAutoNum type="arabicPeriod"/>
              <a:tabLst>
                <a:tab pos="457200" algn="l"/>
                <a:tab pos="3546475" algn="l"/>
              </a:tabLs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Data Collection</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lvl="1" indent="-285750" algn="just">
              <a:lnSpc>
                <a:spcPct val="107000"/>
              </a:lnSpc>
              <a:spcAft>
                <a:spcPts val="800"/>
              </a:spcAft>
              <a:buFont typeface="Courier New" panose="02070309020205020404" pitchFamily="49" charset="0"/>
              <a:buChar char="o"/>
              <a:tabLst>
                <a:tab pos="3546475" algn="l"/>
              </a:tabLs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Custom Dataset Creation</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 custom dataset will be developed, including video footage conditions. </a:t>
            </a:r>
            <a:r>
              <a:rPr lang="en-IN" sz="1800" dirty="0">
                <a:latin typeface="Times New Roman" panose="02020603050405020304" pitchFamily="18" charset="0"/>
                <a:ea typeface="Calibri" panose="020F0502020204030204" pitchFamily="34" charset="0"/>
                <a:cs typeface="Times New Roman" panose="02020603050405020304" pitchFamily="18" charset="0"/>
              </a:rPr>
              <a:t>It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consists of various drowsiness-related indicators, including eye movements, head tilts, and facial expressions.</a:t>
            </a:r>
          </a:p>
          <a:p>
            <a:pPr>
              <a:lnSpc>
                <a:spcPct val="107000"/>
              </a:lnSpc>
              <a:spcAft>
                <a:spcPts val="800"/>
              </a:spcAft>
              <a:tabLst>
                <a:tab pos="3546475" algn="l"/>
              </a:tabLs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2.   Preprocessing</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lvl="1" indent="-285750" algn="just">
              <a:lnSpc>
                <a:spcPct val="107000"/>
              </a:lnSpc>
              <a:spcAft>
                <a:spcPts val="800"/>
              </a:spcAft>
              <a:buFont typeface="Courier New" panose="02070309020205020404" pitchFamily="49" charset="0"/>
              <a:buChar char="o"/>
              <a:tabLst>
                <a:tab pos="3546475" algn="l"/>
              </a:tabLs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Data Labelling</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Each video frame will be labe</a:t>
            </a:r>
            <a:r>
              <a:rPr lang="en-IN" sz="1800" dirty="0">
                <a:latin typeface="Times New Roman" panose="02020603050405020304" pitchFamily="18" charset="0"/>
                <a:ea typeface="Calibri" panose="020F0502020204030204" pitchFamily="34" charset="0"/>
                <a:cs typeface="Times New Roman" panose="02020603050405020304" pitchFamily="18" charset="0"/>
              </a:rPr>
              <a:t>l</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led with relevant information, including head movements, eye status (open/closed), and signs of drowsiness </a:t>
            </a:r>
            <a:r>
              <a:rPr lang="en-IN" sz="1800" dirty="0">
                <a:latin typeface="Times New Roman" panose="02020603050405020304" pitchFamily="18" charset="0"/>
                <a:ea typeface="Calibri" panose="020F0502020204030204" pitchFamily="34" charset="0"/>
                <a:cs typeface="Times New Roman" panose="02020603050405020304" pitchFamily="18" charset="0"/>
              </a:rPr>
              <a:t>like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yawning, blinking frequency using Labelling Tool.</a:t>
            </a:r>
          </a:p>
          <a:p>
            <a:pPr marL="742950" lvl="1" indent="-285750" algn="just">
              <a:lnSpc>
                <a:spcPct val="107000"/>
              </a:lnSpc>
              <a:spcAft>
                <a:spcPts val="800"/>
              </a:spcAft>
              <a:buFont typeface="Courier New" panose="02070309020205020404" pitchFamily="49" charset="0"/>
              <a:buChar char="o"/>
              <a:tabLst>
                <a:tab pos="3546475" algn="l"/>
              </a:tabLs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Feature Extraction</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Key features such as head position, head tilt angles, and facial expressions (via YOLO object detection) will be extracted. Additionally, the system will include features for detecting call activity i.e., phone usage and analysing head movement for distraction alertness.</a:t>
            </a:r>
          </a:p>
        </p:txBody>
      </p:sp>
      <p:sp>
        <p:nvSpPr>
          <p:cNvPr id="7" name="Slide Number Placeholder 6"/>
          <p:cNvSpPr>
            <a:spLocks noGrp="1"/>
          </p:cNvSpPr>
          <p:nvPr>
            <p:ph type="sldNum" sz="quarter" idx="12"/>
          </p:nvPr>
        </p:nvSpPr>
        <p:spPr/>
        <p:txBody>
          <a:bodyPr/>
          <a:lstStyle/>
          <a:p>
            <a:fld id="{6D22F896-40B5-4ADD-8801-0D06FADFA095}" type="slidenum">
              <a:rPr lang="en-US" smtClean="0"/>
              <a:t>16</a:t>
            </a:fld>
            <a:endParaRPr lang="en-US" dirty="0"/>
          </a:p>
        </p:txBody>
      </p:sp>
      <p:pic>
        <p:nvPicPr>
          <p:cNvPr id="11" name="Picture Placeholder 10"/>
          <p:cNvPicPr>
            <a:picLocks noGrp="1" noChangeAspect="1"/>
          </p:cNvPicPr>
          <p:nvPr>
            <p:ph type="pic" idx="1"/>
          </p:nvPr>
        </p:nvPicPr>
        <p:blipFill>
          <a:blip r:embed="rId2"/>
          <a:srcRect t="10520" b="10520"/>
          <a:stretch>
            <a:fillRect/>
          </a:stretch>
        </p:blipFill>
        <p:spPr>
          <a:xfrm>
            <a:off x="7746548" y="1313997"/>
            <a:ext cx="4171389" cy="4873625"/>
          </a:xfr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4562669" y="867746"/>
            <a:ext cx="7175242" cy="5488603"/>
          </a:xfrm>
        </p:spPr>
        <p:txBody>
          <a:bodyPr vert="horz" lIns="91440" tIns="45720" rIns="91440" bIns="45720" rtlCol="0">
            <a:noAutofit/>
          </a:bodyPr>
          <a:lstStyle/>
          <a:p>
            <a:pPr algn="just">
              <a:lnSpc>
                <a:spcPct val="107000"/>
              </a:lnSpc>
              <a:spcAft>
                <a:spcPts val="800"/>
              </a:spcAft>
              <a:tabLst>
                <a:tab pos="3546475" algn="l"/>
              </a:tabLst>
            </a:pPr>
            <a:r>
              <a:rPr lang="en-IN" sz="1800" b="1" dirty="0">
                <a:effectLst/>
                <a:latin typeface="Calibri" panose="020F0502020204030204" pitchFamily="34" charset="0"/>
                <a:ea typeface="Calibri" panose="020F0502020204030204" pitchFamily="34" charset="0"/>
                <a:cs typeface="Times New Roman" panose="02020603050405020304" pitchFamily="18" charset="0"/>
              </a:rPr>
              <a:t>3</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          Model Development</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lvl="1" indent="-285750" algn="just">
              <a:lnSpc>
                <a:spcPct val="107000"/>
              </a:lnSpc>
              <a:spcAft>
                <a:spcPts val="800"/>
              </a:spcAft>
              <a:buFont typeface="Courier New" panose="02070309020205020404" pitchFamily="49" charset="0"/>
              <a:buChar char="o"/>
              <a:tabLst>
                <a:tab pos="3546475" algn="l"/>
              </a:tabLs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YOLO-based Detection</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YOLO (You Only Look Once) will be used for real-time object detection of key features like head tilts, face recognition, and even the driver’s hand for automatic call detection. The YOLO model will be fine-tuned using the custom dataset to improve accuracy in detecting these features.</a:t>
            </a:r>
          </a:p>
          <a:p>
            <a:pPr marL="742950" lvl="1" indent="-285750" algn="just">
              <a:lnSpc>
                <a:spcPct val="107000"/>
              </a:lnSpc>
              <a:spcAft>
                <a:spcPts val="800"/>
              </a:spcAft>
              <a:buFont typeface="Courier New" panose="02070309020205020404" pitchFamily="49" charset="0"/>
              <a:buChar char="o"/>
              <a:tabLst>
                <a:tab pos="3546475" algn="l"/>
              </a:tabLs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Distraction Alertness Mechanism</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For detecting distraction based on head position changes, the model will identify significant left and right tilts. An alert will be triggered when these actions are detected, indicating potential distraction or drowsiness.</a:t>
            </a:r>
          </a:p>
          <a:p>
            <a:pPr marL="742950" lvl="1" indent="-285750" algn="just">
              <a:lnSpc>
                <a:spcPct val="107000"/>
              </a:lnSpc>
              <a:spcAft>
                <a:spcPts val="800"/>
              </a:spcAft>
              <a:buFont typeface="Courier New" panose="02070309020205020404" pitchFamily="49" charset="0"/>
              <a:buChar char="o"/>
              <a:tabLst>
                <a:tab pos="3546475" algn="l"/>
              </a:tabLs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Automatic Call Detection</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dirty="0">
                <a:latin typeface="Times New Roman" panose="02020603050405020304" pitchFamily="18" charset="0"/>
                <a:ea typeface="Calibri" panose="020F0502020204030204" pitchFamily="34" charset="0"/>
                <a:cs typeface="Times New Roman" panose="02020603050405020304" pitchFamily="18" charset="0"/>
              </a:rPr>
              <a:t>It</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will track phone use by detecting specific hand movements and facial cues corresponding to picking up or using a phone. This will be linked to an alert system that notifies the driver when the system detects possible phone usage while driving.</a:t>
            </a:r>
          </a:p>
        </p:txBody>
      </p:sp>
      <p:sp>
        <p:nvSpPr>
          <p:cNvPr id="3" name="Slide Number Placeholder 2"/>
          <p:cNvSpPr>
            <a:spLocks noGrp="1"/>
          </p:cNvSpPr>
          <p:nvPr>
            <p:ph type="sldNum" sz="quarter" idx="12"/>
          </p:nvPr>
        </p:nvSpPr>
        <p:spPr/>
        <p:txBody>
          <a:bodyPr/>
          <a:lstStyle/>
          <a:p>
            <a:fld id="{6D22F896-40B5-4ADD-8801-0D06FADFA095}" type="slidenum">
              <a:rPr lang="en-US" smtClean="0"/>
              <a:t>17</a:t>
            </a:fld>
            <a:endParaRPr lang="en-US" dirty="0"/>
          </a:p>
        </p:txBody>
      </p:sp>
      <p:pic>
        <p:nvPicPr>
          <p:cNvPr id="7" name="Picture 6">
            <a:extLst>
              <a:ext uri="{FF2B5EF4-FFF2-40B4-BE49-F238E27FC236}">
                <a16:creationId xmlns:a16="http://schemas.microsoft.com/office/drawing/2014/main" id="{9837F245-BF84-D474-4AF8-1446B3CA6261}"/>
              </a:ext>
            </a:extLst>
          </p:cNvPr>
          <p:cNvPicPr>
            <a:picLocks noChangeAspect="1"/>
          </p:cNvPicPr>
          <p:nvPr/>
        </p:nvPicPr>
        <p:blipFill>
          <a:blip r:embed="rId2"/>
          <a:stretch>
            <a:fillRect/>
          </a:stretch>
        </p:blipFill>
        <p:spPr>
          <a:xfrm>
            <a:off x="836612" y="2490705"/>
            <a:ext cx="3726056" cy="237054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FD5DF42A-69B1-2383-7AFC-5CF7E16C7727}"/>
              </a:ext>
            </a:extLst>
          </p:cNvPr>
          <p:cNvSpPr>
            <a:spLocks noGrp="1"/>
          </p:cNvSpPr>
          <p:nvPr>
            <p:ph type="sldNum" sz="quarter" idx="12"/>
          </p:nvPr>
        </p:nvSpPr>
        <p:spPr/>
        <p:txBody>
          <a:bodyPr/>
          <a:lstStyle/>
          <a:p>
            <a:fld id="{6D22F896-40B5-4ADD-8801-0D06FADFA095}" type="slidenum">
              <a:rPr lang="en-US" smtClean="0"/>
              <a:t>18</a:t>
            </a:fld>
            <a:endParaRPr lang="en-US" dirty="0"/>
          </a:p>
        </p:txBody>
      </p:sp>
      <p:sp>
        <p:nvSpPr>
          <p:cNvPr id="7" name="TextBox 6">
            <a:extLst>
              <a:ext uri="{FF2B5EF4-FFF2-40B4-BE49-F238E27FC236}">
                <a16:creationId xmlns:a16="http://schemas.microsoft.com/office/drawing/2014/main" id="{0FF450D7-8A4F-DAB0-0BC5-C28E7862072E}"/>
              </a:ext>
            </a:extLst>
          </p:cNvPr>
          <p:cNvSpPr txBox="1"/>
          <p:nvPr/>
        </p:nvSpPr>
        <p:spPr>
          <a:xfrm>
            <a:off x="158620" y="345233"/>
            <a:ext cx="11644604" cy="5541517"/>
          </a:xfrm>
          <a:prstGeom prst="rect">
            <a:avLst/>
          </a:prstGeom>
          <a:noFill/>
        </p:spPr>
        <p:txBody>
          <a:bodyPr wrap="square">
            <a:spAutoFit/>
          </a:bodyPr>
          <a:lstStyle/>
          <a:p>
            <a:pPr algn="just">
              <a:lnSpc>
                <a:spcPct val="150000"/>
              </a:lnSpc>
              <a:spcAft>
                <a:spcPts val="800"/>
              </a:spcAft>
              <a:tabLst>
                <a:tab pos="3546475" algn="l"/>
              </a:tabLs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4.          Model Training</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lvl="1" indent="-285750" algn="just">
              <a:lnSpc>
                <a:spcPct val="150000"/>
              </a:lnSpc>
              <a:spcAft>
                <a:spcPts val="800"/>
              </a:spcAft>
              <a:buFont typeface="Courier New" panose="02070309020205020404" pitchFamily="49" charset="0"/>
              <a:buChar char="o"/>
              <a:tabLst>
                <a:tab pos="3546475" algn="l"/>
              </a:tabLs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Training the YOLO Model</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Using the labelled dataset, the YOLO model will be trained to detect key features such as head movements, eye blinks, and phone usage. Pre-trained YOLO weights will be fine-tuned to the specific features related to driver drowsiness.</a:t>
            </a:r>
          </a:p>
          <a:p>
            <a:pPr marL="742950" lvl="1" indent="-285750" algn="just">
              <a:lnSpc>
                <a:spcPct val="150000"/>
              </a:lnSpc>
              <a:spcAft>
                <a:spcPts val="800"/>
              </a:spcAft>
              <a:buFont typeface="Courier New" panose="02070309020205020404" pitchFamily="49" charset="0"/>
              <a:buChar char="o"/>
              <a:tabLst>
                <a:tab pos="3546475" algn="l"/>
              </a:tabLs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Combining Multiple Features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Once individual models are trained, they will be combined in a multi-modal system. This hybrid system will take into account various features (eye activity, head position, and phone usage) to determine the driver’s drowsiness level.</a:t>
            </a:r>
          </a:p>
          <a:p>
            <a:pPr lvl="0" algn="just">
              <a:lnSpc>
                <a:spcPct val="150000"/>
              </a:lnSpc>
              <a:spcAft>
                <a:spcPts val="800"/>
              </a:spcAft>
              <a:tabLst>
                <a:tab pos="457200" algn="l"/>
                <a:tab pos="3546475" algn="l"/>
              </a:tabLst>
            </a:pPr>
            <a:r>
              <a:rPr lang="en-IN" sz="1800" b="1" dirty="0">
                <a:latin typeface="Times New Roman" panose="02020603050405020304" pitchFamily="18" charset="0"/>
                <a:ea typeface="Calibri" panose="020F0502020204030204" pitchFamily="34" charset="0"/>
                <a:cs typeface="Times New Roman" panose="02020603050405020304" pitchFamily="18" charset="0"/>
              </a:rPr>
              <a:t>5.     </a:t>
            </a: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Real-Time Alert System</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t>
            </a:r>
          </a:p>
          <a:p>
            <a:pPr marL="742950" lvl="1" indent="-285750" algn="just">
              <a:lnSpc>
                <a:spcPct val="150000"/>
              </a:lnSpc>
              <a:spcAft>
                <a:spcPts val="800"/>
              </a:spcAft>
              <a:buSzPts val="1000"/>
              <a:buFont typeface="Courier New" panose="02070309020205020404" pitchFamily="49" charset="0"/>
              <a:buChar char="o"/>
              <a:tabLst>
                <a:tab pos="914400" algn="l"/>
                <a:tab pos="3546475" algn="l"/>
              </a:tabLs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Driver Monitoring</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dirty="0">
                <a:latin typeface="Times New Roman" panose="02020603050405020304" pitchFamily="18" charset="0"/>
                <a:ea typeface="Calibri" panose="020F0502020204030204" pitchFamily="34" charset="0"/>
                <a:cs typeface="Times New Roman" panose="02020603050405020304" pitchFamily="18" charset="0"/>
              </a:rPr>
              <a:t>I</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t will be deployed for real-time monitoring using a camera and sensors that track the driver’s eye activity, head tilt, and hand movements.</a:t>
            </a:r>
          </a:p>
          <a:p>
            <a:pPr marL="742950" lvl="1" indent="-285750" algn="just">
              <a:lnSpc>
                <a:spcPct val="150000"/>
              </a:lnSpc>
              <a:spcAft>
                <a:spcPts val="800"/>
              </a:spcAft>
              <a:buSzPts val="1000"/>
              <a:buFont typeface="Courier New" panose="02070309020205020404" pitchFamily="49" charset="0"/>
              <a:buChar char="o"/>
              <a:tabLst>
                <a:tab pos="914400" algn="l"/>
                <a:tab pos="3546475" algn="l"/>
              </a:tabLs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Alert Generation</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The system will generate alerts when drowsiness signs are detected, such as eye closure (PERCLOS), excessive blinking, head tilts, or phone usage.</a:t>
            </a:r>
          </a:p>
        </p:txBody>
      </p:sp>
    </p:spTree>
    <p:extLst>
      <p:ext uri="{BB962C8B-B14F-4D97-AF65-F5344CB8AC3E}">
        <p14:creationId xmlns:p14="http://schemas.microsoft.com/office/powerpoint/2010/main" val="585996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92E3D8-AB39-59F3-5B38-79B5A28B0C53}"/>
              </a:ext>
            </a:extLst>
          </p:cNvPr>
          <p:cNvSpPr>
            <a:spLocks noGrp="1"/>
          </p:cNvSpPr>
          <p:nvPr>
            <p:ph type="title"/>
          </p:nvPr>
        </p:nvSpPr>
        <p:spPr>
          <a:xfrm>
            <a:off x="2345436" y="136525"/>
            <a:ext cx="10402824" cy="1235074"/>
          </a:xfrm>
        </p:spPr>
        <p:txBody>
          <a:bodyPr>
            <a:normAutofit/>
          </a:bodyPr>
          <a:lstStyle/>
          <a:p>
            <a:r>
              <a:rPr lang="en-US" sz="2800" b="1" dirty="0">
                <a:solidFill>
                  <a:schemeClr val="accent1"/>
                </a:solidFill>
                <a:latin typeface="Times New Roman" panose="02020603050405020304" pitchFamily="18" charset="0"/>
                <a:cs typeface="Times New Roman" panose="02020603050405020304" pitchFamily="18" charset="0"/>
              </a:rPr>
              <a:t>              ALGORITHM USED IN DETAIL  </a:t>
            </a:r>
            <a:endParaRPr lang="en-IN" sz="2800" b="1" dirty="0">
              <a:solidFill>
                <a:schemeClr val="accent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ACDB35B3-924B-DB49-4CD0-6CCD115B9717}"/>
              </a:ext>
            </a:extLst>
          </p:cNvPr>
          <p:cNvSpPr>
            <a:spLocks noGrp="1"/>
          </p:cNvSpPr>
          <p:nvPr>
            <p:ph type="sldNum" sz="quarter" idx="12"/>
          </p:nvPr>
        </p:nvSpPr>
        <p:spPr/>
        <p:txBody>
          <a:bodyPr/>
          <a:lstStyle/>
          <a:p>
            <a:fld id="{6D22F896-40B5-4ADD-8801-0D06FADFA095}" type="slidenum">
              <a:rPr lang="en-US" smtClean="0"/>
              <a:t>19</a:t>
            </a:fld>
            <a:endParaRPr lang="en-US" dirty="0"/>
          </a:p>
        </p:txBody>
      </p:sp>
      <p:sp>
        <p:nvSpPr>
          <p:cNvPr id="5" name="Rectangle 1">
            <a:extLst>
              <a:ext uri="{FF2B5EF4-FFF2-40B4-BE49-F238E27FC236}">
                <a16:creationId xmlns:a16="http://schemas.microsoft.com/office/drawing/2014/main" id="{BE83D6FF-1297-24B8-B494-7935E7DBC46B}"/>
              </a:ext>
            </a:extLst>
          </p:cNvPr>
          <p:cNvSpPr>
            <a:spLocks noGrp="1" noChangeArrowheads="1"/>
          </p:cNvSpPr>
          <p:nvPr>
            <p:ph idx="1"/>
          </p:nvPr>
        </p:nvSpPr>
        <p:spPr bwMode="auto">
          <a:xfrm>
            <a:off x="838200" y="2002448"/>
            <a:ext cx="10515600" cy="4108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5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YOLOv5 for Object Detection:</a:t>
            </a:r>
            <a:endParaRPr lang="en-US" altLang="en-US" sz="1800" dirty="0">
              <a:latin typeface="Times New Roman" panose="02020603050405020304" pitchFamily="18" charset="0"/>
              <a:cs typeface="Times New Roman" panose="02020603050405020304" pitchFamily="18" charset="0"/>
            </a:endParaRPr>
          </a:p>
          <a:p>
            <a:pPr algn="just" eaLnBrk="0" fontAlgn="base" hangingPunct="0">
              <a:lnSpc>
                <a:spcPct val="150000"/>
              </a:lnSpc>
              <a:spcBef>
                <a:spcPct val="0"/>
              </a:spcBef>
              <a:spcAft>
                <a:spcPct val="0"/>
              </a:spcAf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Speed and Accuracy:</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YOLOv5 is known for its real-time processing capabilities and high detection accuracy. </a:t>
            </a:r>
          </a:p>
          <a:p>
            <a:pPr algn="just" eaLnBrk="0" fontAlgn="base" hangingPunct="0">
              <a:lnSpc>
                <a:spcPct val="150000"/>
              </a:lnSpc>
              <a:spcBef>
                <a:spcPct val="0"/>
              </a:spcBef>
              <a:spcAft>
                <a:spcPct val="0"/>
              </a:spcAf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Core Engine:</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Serves as the fundamental algorithm for identifying objects within the input data (likely images or video). </a:t>
            </a:r>
          </a:p>
          <a:p>
            <a:pPr marL="0" marR="0" lvl="0" indent="0" algn="just" defTabSz="914400" rtl="0" eaLnBrk="0" fontAlgn="base" latinLnBrk="0" hangingPunct="0">
              <a:lnSpc>
                <a:spcPct val="150000"/>
              </a:lnSpc>
              <a:spcBef>
                <a:spcPct val="0"/>
              </a:spcBef>
              <a:spcAft>
                <a:spcPct val="0"/>
              </a:spcAft>
              <a:buClrTx/>
              <a:buSzTx/>
              <a:buNone/>
              <a:tabLs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Confusion Matrix for Performance Evaluation: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t>
            </a:r>
          </a:p>
          <a:p>
            <a:pPr algn="just" eaLnBrk="0" fontAlgn="base" hangingPunct="0">
              <a:lnSpc>
                <a:spcPct val="150000"/>
              </a:lnSpc>
              <a:spcBef>
                <a:spcPct val="0"/>
              </a:spcBef>
              <a:spcAft>
                <a:spcPct val="0"/>
              </a:spcAf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Detailed Analysis:</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Provides a comprehensive view of the model's prediction accuracy. </a:t>
            </a:r>
          </a:p>
          <a:p>
            <a:pPr algn="just" eaLnBrk="0" fontAlgn="base" hangingPunct="0">
              <a:lnSpc>
                <a:spcPct val="150000"/>
              </a:lnSpc>
              <a:spcBef>
                <a:spcPct val="0"/>
              </a:spcBef>
              <a:spcAft>
                <a:spcPct val="0"/>
              </a:spcAft>
            </a:pPr>
            <a:r>
              <a:rPr kumimoji="0" lang="en-US" altLang="en-US" sz="18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Error Identification:</a:t>
            </a:r>
            <a:r>
              <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Helps pinpoint specific areas where the model struggles (e.g., confusing certain object classes).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88858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2830" y="386080"/>
            <a:ext cx="10364451" cy="914400"/>
          </a:xfrm>
        </p:spPr>
        <p:txBody>
          <a:bodyPr>
            <a:normAutofit/>
          </a:bodyPr>
          <a:lstStyle/>
          <a:p>
            <a:pPr algn="ctr"/>
            <a:r>
              <a:rPr lang="en-IN" sz="2800" b="1" dirty="0">
                <a:solidFill>
                  <a:schemeClr val="accent1"/>
                </a:solidFill>
                <a:latin typeface="Times New Roman" panose="02020603050405020304" pitchFamily="18" charset="0"/>
                <a:cs typeface="Times New Roman" panose="02020603050405020304" pitchFamily="18" charset="0"/>
              </a:rPr>
              <a:t>ABSTRACT</a:t>
            </a:r>
            <a:endParaRPr lang="en-IN" sz="2800" dirty="0">
              <a:solidFill>
                <a:schemeClr val="accent1"/>
              </a:solidFill>
            </a:endParaRPr>
          </a:p>
        </p:txBody>
      </p:sp>
      <p:sp>
        <p:nvSpPr>
          <p:cNvPr id="3" name="Content Placeholder 2"/>
          <p:cNvSpPr>
            <a:spLocks noGrp="1"/>
          </p:cNvSpPr>
          <p:nvPr>
            <p:ph sz="quarter" idx="13"/>
          </p:nvPr>
        </p:nvSpPr>
        <p:spPr>
          <a:xfrm>
            <a:off x="438539" y="1300480"/>
            <a:ext cx="11457992" cy="5557520"/>
          </a:xfrm>
        </p:spPr>
        <p:txBody>
          <a:bodyPr>
            <a:normAutofit/>
          </a:bodyPr>
          <a:lstStyle/>
          <a:p>
            <a:pPr marL="0" indent="0" algn="just">
              <a:lnSpc>
                <a:spcPct val="150000"/>
              </a:lnSpc>
              <a:buNone/>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indent="0" algn="just">
              <a:lnSpc>
                <a:spcPct val="150000"/>
              </a:lnSpc>
              <a:buNone/>
            </a:pPr>
            <a:r>
              <a:rPr lang="en-IN" sz="1800" dirty="0">
                <a:latin typeface="Times New Roman" panose="02020603050405020304" pitchFamily="18" charset="0"/>
                <a:ea typeface="Calibri" panose="020F0502020204030204" pitchFamily="34" charset="0"/>
                <a:cs typeface="Times New Roman" panose="02020603050405020304" pitchFamily="18" charset="0"/>
              </a:rPr>
              <a:t>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Driver drowsiness and distraction are major causes of road accidents, posing significant threats to road safety</a:t>
            </a:r>
            <a:r>
              <a:rPr lang="en-IN" sz="1800" dirty="0">
                <a:latin typeface="Times New Roman" panose="02020603050405020304" pitchFamily="18" charset="0"/>
                <a:ea typeface="Calibri" panose="020F0502020204030204" pitchFamily="34" charset="0"/>
                <a:cs typeface="Times New Roman" panose="02020603050405020304" pitchFamily="18" charset="0"/>
              </a:rPr>
              <a:t>. It</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aims to develop an advanced driver monitoring system that leverages YOLO</a:t>
            </a:r>
            <a:r>
              <a:rPr lang="en-IN" sz="1800" dirty="0">
                <a:latin typeface="Times New Roman" panose="02020603050405020304" pitchFamily="18" charset="0"/>
                <a:ea typeface="Calibri" panose="020F0502020204030204" pitchFamily="34" charset="0"/>
                <a:cs typeface="Times New Roman" panose="02020603050405020304" pitchFamily="18" charset="0"/>
              </a:rPr>
              <a:t> V5</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(You Only Look Once) object detection to detect early signs of drowsiness and distraction. The system uses a custom dataset to analyse key facial features, such as eye closure, head tilting, and position changes, to detect drowsiness. Additionally, it incorporates </a:t>
            </a:r>
            <a:r>
              <a:rPr lang="en-IN" sz="1800" dirty="0">
                <a:latin typeface="Times New Roman" panose="02020603050405020304" pitchFamily="18" charset="0"/>
                <a:ea typeface="Calibri" panose="020F0502020204030204" pitchFamily="34" charset="0"/>
                <a:cs typeface="Times New Roman" panose="02020603050405020304" pitchFamily="18" charset="0"/>
              </a:rPr>
              <a:t>two</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critical features: automatic call detection, distraction alertness. The automatic call detection feature identifies when the driver is engaged in a call, ensuring that distractions are minimized. The distraction alertness feature triggers an alert when abnormal head movement or position changes are detected, indicating possible fatigue or distraction</a:t>
            </a:r>
            <a:r>
              <a:rPr lang="en-IN" sz="1800" dirty="0">
                <a:latin typeface="Calibri" panose="020F0502020204030204" pitchFamily="34" charset="0"/>
                <a:ea typeface="Calibri" panose="020F0502020204030204" pitchFamily="34" charset="0"/>
                <a:cs typeface="Times New Roman" panose="02020603050405020304" pitchFamily="18" charset="0"/>
              </a:rPr>
              <a:t>.</a:t>
            </a:r>
            <a:r>
              <a:rPr lang="en-IN" sz="1800" dirty="0">
                <a:latin typeface="Times New Roman" panose="02020603050405020304" pitchFamily="18" charset="0"/>
                <a:ea typeface="Calibri" panose="020F0502020204030204" pitchFamily="34" charset="0"/>
                <a:cs typeface="Times New Roman" panose="02020603050405020304" pitchFamily="18" charset="0"/>
              </a:rPr>
              <a:t>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a key indicator of drowsiness. I</a:t>
            </a:r>
            <a:r>
              <a:rPr lang="en-IN" sz="1800" dirty="0">
                <a:latin typeface="Times New Roman" panose="02020603050405020304" pitchFamily="18" charset="0"/>
                <a:ea typeface="Calibri" panose="020F0502020204030204" pitchFamily="34" charset="0"/>
                <a:cs typeface="Times New Roman" panose="02020603050405020304" pitchFamily="18" charset="0"/>
              </a:rPr>
              <a:t>t</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reduces accidents caused by driver fatigue and distraction by offering timely alerts, thereby improving overall road safety.</a:t>
            </a:r>
            <a:endParaRPr lang="en-IN" sz="18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800" dirty="0">
              <a:latin typeface="Times New Roman" panose="02020603050405020304" pitchFamily="18" charset="0"/>
              <a:cs typeface="Times New Roman" panose="02020603050405020304" pitchFamily="18" charset="0"/>
            </a:endParaRPr>
          </a:p>
          <a:p>
            <a:pPr marL="0" indent="0" algn="just">
              <a:lnSpc>
                <a:spcPct val="150000"/>
              </a:lnSpc>
              <a:buNone/>
            </a:pPr>
            <a:endParaRPr lang="en-US" sz="1800" dirty="0">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6D22F896-40B5-4ADD-8801-0D06FADFA095}" type="slidenum">
              <a:rPr lang="en-US" smtClean="0"/>
              <a:t>2</a:t>
            </a:fld>
            <a:endParaRPr lang="en-US"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6551F-ED03-156B-A5A1-6D43D2685672}"/>
              </a:ext>
            </a:extLst>
          </p:cNvPr>
          <p:cNvSpPr>
            <a:spLocks noGrp="1"/>
          </p:cNvSpPr>
          <p:nvPr>
            <p:ph type="title"/>
          </p:nvPr>
        </p:nvSpPr>
        <p:spPr>
          <a:xfrm>
            <a:off x="2632710" y="0"/>
            <a:ext cx="10515600" cy="1325563"/>
          </a:xfrm>
        </p:spPr>
        <p:txBody>
          <a:bodyPr/>
          <a:lstStyle/>
          <a:p>
            <a:r>
              <a:rPr lang="en-US" sz="2800" dirty="0">
                <a:solidFill>
                  <a:schemeClr val="accent1"/>
                </a:solidFill>
                <a:latin typeface="Times New Roman" panose="02020603050405020304" pitchFamily="18" charset="0"/>
                <a:cs typeface="Times New Roman" panose="02020603050405020304" pitchFamily="18" charset="0"/>
              </a:rPr>
              <a:t>	</a:t>
            </a:r>
            <a:r>
              <a:rPr lang="en-US" sz="2800" b="1" dirty="0">
                <a:solidFill>
                  <a:schemeClr val="accent1"/>
                </a:solidFill>
                <a:latin typeface="Times New Roman" panose="02020603050405020304" pitchFamily="18" charset="0"/>
                <a:cs typeface="Times New Roman" panose="02020603050405020304" pitchFamily="18" charset="0"/>
              </a:rPr>
              <a:t>Project Design – Use Case Diagram</a:t>
            </a:r>
            <a:endParaRPr lang="en-IN" sz="2800" b="1" dirty="0">
              <a:solidFill>
                <a:schemeClr val="accent1"/>
              </a:solidFill>
              <a:latin typeface="Times New Roman" panose="02020603050405020304" pitchFamily="18" charset="0"/>
              <a:cs typeface="Times New Roman" panose="02020603050405020304" pitchFamily="18" charset="0"/>
            </a:endParaRPr>
          </a:p>
        </p:txBody>
      </p:sp>
      <p:pic>
        <p:nvPicPr>
          <p:cNvPr id="6" name="Content Placeholder 5">
            <a:extLst>
              <a:ext uri="{FF2B5EF4-FFF2-40B4-BE49-F238E27FC236}">
                <a16:creationId xmlns:a16="http://schemas.microsoft.com/office/drawing/2014/main" id="{40ECA6A1-CEDB-CB3D-E9A9-79DF8B035C2E}"/>
              </a:ext>
            </a:extLst>
          </p:cNvPr>
          <p:cNvPicPr>
            <a:picLocks noGrp="1" noChangeAspect="1"/>
          </p:cNvPicPr>
          <p:nvPr>
            <p:ph idx="1"/>
          </p:nvPr>
        </p:nvPicPr>
        <p:blipFill>
          <a:blip r:embed="rId2"/>
          <a:stretch>
            <a:fillRect/>
          </a:stretch>
        </p:blipFill>
        <p:spPr>
          <a:xfrm>
            <a:off x="2766349" y="1825624"/>
            <a:ext cx="7037408" cy="4530725"/>
          </a:xfrm>
        </p:spPr>
      </p:pic>
      <p:sp>
        <p:nvSpPr>
          <p:cNvPr id="4" name="Slide Number Placeholder 3">
            <a:extLst>
              <a:ext uri="{FF2B5EF4-FFF2-40B4-BE49-F238E27FC236}">
                <a16:creationId xmlns:a16="http://schemas.microsoft.com/office/drawing/2014/main" id="{A61987E6-95DC-2C0A-E1E6-13832A1058B8}"/>
              </a:ext>
            </a:extLst>
          </p:cNvPr>
          <p:cNvSpPr>
            <a:spLocks noGrp="1"/>
          </p:cNvSpPr>
          <p:nvPr>
            <p:ph type="sldNum" sz="quarter" idx="12"/>
          </p:nvPr>
        </p:nvSpPr>
        <p:spPr/>
        <p:txBody>
          <a:bodyPr/>
          <a:lstStyle/>
          <a:p>
            <a:fld id="{6D22F896-40B5-4ADD-8801-0D06FADFA095}" type="slidenum">
              <a:rPr lang="en-US" smtClean="0"/>
              <a:t>20</a:t>
            </a:fld>
            <a:endParaRPr lang="en-US" dirty="0"/>
          </a:p>
        </p:txBody>
      </p:sp>
    </p:spTree>
    <p:extLst>
      <p:ext uri="{BB962C8B-B14F-4D97-AF65-F5344CB8AC3E}">
        <p14:creationId xmlns:p14="http://schemas.microsoft.com/office/powerpoint/2010/main" val="21311881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AE386-02A9-1658-55FA-C64A685DCE8D}"/>
              </a:ext>
            </a:extLst>
          </p:cNvPr>
          <p:cNvSpPr>
            <a:spLocks noGrp="1"/>
          </p:cNvSpPr>
          <p:nvPr>
            <p:ph type="title"/>
          </p:nvPr>
        </p:nvSpPr>
        <p:spPr>
          <a:xfrm>
            <a:off x="838200" y="365126"/>
            <a:ext cx="10515600" cy="896516"/>
          </a:xfrm>
        </p:spPr>
        <p:txBody>
          <a:bodyPr/>
          <a:lstStyle/>
          <a:p>
            <a:r>
              <a:rPr lang="en-US" sz="4400" dirty="0">
                <a:solidFill>
                  <a:schemeClr val="accent1"/>
                </a:solidFill>
                <a:latin typeface="Times New Roman" panose="02020603050405020304" pitchFamily="18" charset="0"/>
                <a:cs typeface="Times New Roman" panose="02020603050405020304" pitchFamily="18" charset="0"/>
              </a:rPr>
              <a:t>				</a:t>
            </a:r>
            <a:r>
              <a:rPr lang="en-US" sz="3200" b="1" dirty="0">
                <a:solidFill>
                  <a:schemeClr val="accent1"/>
                </a:solidFill>
                <a:latin typeface="Times New Roman" panose="02020603050405020304" pitchFamily="18" charset="0"/>
                <a:cs typeface="Times New Roman" panose="02020603050405020304" pitchFamily="18" charset="0"/>
              </a:rPr>
              <a:t>Class Diagram</a:t>
            </a:r>
            <a:endParaRPr lang="en-IN" sz="3200" b="1" dirty="0"/>
          </a:p>
        </p:txBody>
      </p:sp>
      <p:pic>
        <p:nvPicPr>
          <p:cNvPr id="6" name="Content Placeholder 5">
            <a:extLst>
              <a:ext uri="{FF2B5EF4-FFF2-40B4-BE49-F238E27FC236}">
                <a16:creationId xmlns:a16="http://schemas.microsoft.com/office/drawing/2014/main" id="{7132F2F8-0C27-61DB-1AB4-32C42205FBB8}"/>
              </a:ext>
            </a:extLst>
          </p:cNvPr>
          <p:cNvPicPr>
            <a:picLocks noGrp="1" noChangeAspect="1"/>
          </p:cNvPicPr>
          <p:nvPr>
            <p:ph idx="1"/>
          </p:nvPr>
        </p:nvPicPr>
        <p:blipFill>
          <a:blip r:embed="rId2"/>
          <a:stretch>
            <a:fillRect/>
          </a:stretch>
        </p:blipFill>
        <p:spPr>
          <a:xfrm>
            <a:off x="3002012" y="1440935"/>
            <a:ext cx="6755446" cy="4915415"/>
          </a:xfrm>
        </p:spPr>
      </p:pic>
      <p:sp>
        <p:nvSpPr>
          <p:cNvPr id="4" name="Slide Number Placeholder 3">
            <a:extLst>
              <a:ext uri="{FF2B5EF4-FFF2-40B4-BE49-F238E27FC236}">
                <a16:creationId xmlns:a16="http://schemas.microsoft.com/office/drawing/2014/main" id="{3C9F9857-4F4D-BF4E-4153-46C3A5BC444B}"/>
              </a:ext>
            </a:extLst>
          </p:cNvPr>
          <p:cNvSpPr>
            <a:spLocks noGrp="1"/>
          </p:cNvSpPr>
          <p:nvPr>
            <p:ph type="sldNum" sz="quarter" idx="12"/>
          </p:nvPr>
        </p:nvSpPr>
        <p:spPr/>
        <p:txBody>
          <a:bodyPr/>
          <a:lstStyle/>
          <a:p>
            <a:fld id="{6D22F896-40B5-4ADD-8801-0D06FADFA095}" type="slidenum">
              <a:rPr lang="en-US" smtClean="0"/>
              <a:t>21</a:t>
            </a:fld>
            <a:endParaRPr lang="en-US" dirty="0"/>
          </a:p>
        </p:txBody>
      </p:sp>
    </p:spTree>
    <p:extLst>
      <p:ext uri="{BB962C8B-B14F-4D97-AF65-F5344CB8AC3E}">
        <p14:creationId xmlns:p14="http://schemas.microsoft.com/office/powerpoint/2010/main" val="37044772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2A7A54-0831-54AE-C8C3-DD6A12F1BC67}"/>
              </a:ext>
            </a:extLst>
          </p:cNvPr>
          <p:cNvSpPr>
            <a:spLocks noGrp="1"/>
          </p:cNvSpPr>
          <p:nvPr>
            <p:ph type="title"/>
          </p:nvPr>
        </p:nvSpPr>
        <p:spPr>
          <a:xfrm>
            <a:off x="838200" y="365126"/>
            <a:ext cx="10515600" cy="641872"/>
          </a:xfrm>
        </p:spPr>
        <p:txBody>
          <a:bodyPr>
            <a:normAutofit fontScale="90000"/>
          </a:bodyPr>
          <a:lstStyle/>
          <a:p>
            <a:r>
              <a:rPr lang="en-US" dirty="0">
                <a:solidFill>
                  <a:schemeClr val="accent1"/>
                </a:solidFill>
                <a:latin typeface="Times New Roman" panose="02020603050405020304" pitchFamily="18" charset="0"/>
                <a:cs typeface="Times New Roman" panose="02020603050405020304" pitchFamily="18" charset="0"/>
              </a:rPr>
              <a:t>				</a:t>
            </a:r>
            <a:r>
              <a:rPr lang="en-US" sz="3600" b="1" dirty="0">
                <a:solidFill>
                  <a:schemeClr val="accent1"/>
                </a:solidFill>
                <a:latin typeface="Times New Roman" panose="02020603050405020304" pitchFamily="18" charset="0"/>
                <a:cs typeface="Times New Roman" panose="02020603050405020304" pitchFamily="18" charset="0"/>
              </a:rPr>
              <a:t>Activity Diagram</a:t>
            </a:r>
            <a:endParaRPr lang="en-IN" sz="3600" b="1" dirty="0"/>
          </a:p>
        </p:txBody>
      </p:sp>
      <p:pic>
        <p:nvPicPr>
          <p:cNvPr id="6" name="Content Placeholder 5">
            <a:extLst>
              <a:ext uri="{FF2B5EF4-FFF2-40B4-BE49-F238E27FC236}">
                <a16:creationId xmlns:a16="http://schemas.microsoft.com/office/drawing/2014/main" id="{CEA066C2-9D4E-AA76-859D-FB2A537EF2B2}"/>
              </a:ext>
            </a:extLst>
          </p:cNvPr>
          <p:cNvPicPr>
            <a:picLocks noGrp="1" noChangeAspect="1"/>
          </p:cNvPicPr>
          <p:nvPr>
            <p:ph idx="1"/>
          </p:nvPr>
        </p:nvPicPr>
        <p:blipFill>
          <a:blip r:embed="rId2"/>
          <a:stretch>
            <a:fillRect/>
          </a:stretch>
        </p:blipFill>
        <p:spPr>
          <a:xfrm>
            <a:off x="3553428" y="1389123"/>
            <a:ext cx="5775767" cy="5468877"/>
          </a:xfrm>
        </p:spPr>
      </p:pic>
      <p:sp>
        <p:nvSpPr>
          <p:cNvPr id="4" name="Slide Number Placeholder 3">
            <a:extLst>
              <a:ext uri="{FF2B5EF4-FFF2-40B4-BE49-F238E27FC236}">
                <a16:creationId xmlns:a16="http://schemas.microsoft.com/office/drawing/2014/main" id="{21B4A1DD-5EFD-BB98-6B85-BD744048CADB}"/>
              </a:ext>
            </a:extLst>
          </p:cNvPr>
          <p:cNvSpPr>
            <a:spLocks noGrp="1"/>
          </p:cNvSpPr>
          <p:nvPr>
            <p:ph type="sldNum" sz="quarter" idx="12"/>
          </p:nvPr>
        </p:nvSpPr>
        <p:spPr/>
        <p:txBody>
          <a:bodyPr/>
          <a:lstStyle/>
          <a:p>
            <a:fld id="{6D22F896-40B5-4ADD-8801-0D06FADFA095}" type="slidenum">
              <a:rPr lang="en-US" smtClean="0"/>
              <a:t>22</a:t>
            </a:fld>
            <a:endParaRPr lang="en-US" dirty="0"/>
          </a:p>
        </p:txBody>
      </p:sp>
    </p:spTree>
    <p:extLst>
      <p:ext uri="{BB962C8B-B14F-4D97-AF65-F5344CB8AC3E}">
        <p14:creationId xmlns:p14="http://schemas.microsoft.com/office/powerpoint/2010/main" val="6545066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E781DF-4794-8311-12BD-7BE8B61F22C5}"/>
              </a:ext>
            </a:extLst>
          </p:cNvPr>
          <p:cNvSpPr>
            <a:spLocks noGrp="1"/>
          </p:cNvSpPr>
          <p:nvPr>
            <p:ph type="title"/>
          </p:nvPr>
        </p:nvSpPr>
        <p:spPr>
          <a:xfrm>
            <a:off x="838200" y="365126"/>
            <a:ext cx="10515600" cy="583564"/>
          </a:xfrm>
        </p:spPr>
        <p:txBody>
          <a:bodyPr>
            <a:normAutofit fontScale="90000"/>
          </a:bodyPr>
          <a:lstStyle/>
          <a:p>
            <a:r>
              <a:rPr lang="en-US" dirty="0">
                <a:solidFill>
                  <a:schemeClr val="accent1"/>
                </a:solidFill>
                <a:latin typeface="Times New Roman" panose="02020603050405020304" pitchFamily="18" charset="0"/>
                <a:cs typeface="Times New Roman" panose="02020603050405020304" pitchFamily="18" charset="0"/>
              </a:rPr>
              <a:t>				</a:t>
            </a:r>
            <a:r>
              <a:rPr lang="en-US" sz="3600" b="1" dirty="0">
                <a:solidFill>
                  <a:schemeClr val="accent1"/>
                </a:solidFill>
                <a:latin typeface="Times New Roman" panose="02020603050405020304" pitchFamily="18" charset="0"/>
                <a:cs typeface="Times New Roman" panose="02020603050405020304" pitchFamily="18" charset="0"/>
              </a:rPr>
              <a:t>Sequence Diagram</a:t>
            </a:r>
            <a:endParaRPr lang="en-IN" sz="3600" b="1" dirty="0"/>
          </a:p>
        </p:txBody>
      </p:sp>
      <p:pic>
        <p:nvPicPr>
          <p:cNvPr id="8" name="Content Placeholder 7">
            <a:extLst>
              <a:ext uri="{FF2B5EF4-FFF2-40B4-BE49-F238E27FC236}">
                <a16:creationId xmlns:a16="http://schemas.microsoft.com/office/drawing/2014/main" id="{69D09644-9F10-E5CA-A3A6-88C58E3F7FA6}"/>
              </a:ext>
            </a:extLst>
          </p:cNvPr>
          <p:cNvPicPr>
            <a:picLocks noGrp="1" noChangeAspect="1"/>
          </p:cNvPicPr>
          <p:nvPr>
            <p:ph idx="1"/>
          </p:nvPr>
        </p:nvPicPr>
        <p:blipFill>
          <a:blip r:embed="rId2"/>
          <a:stretch>
            <a:fillRect/>
          </a:stretch>
        </p:blipFill>
        <p:spPr>
          <a:xfrm>
            <a:off x="2553086" y="1107935"/>
            <a:ext cx="7697163" cy="5613540"/>
          </a:xfrm>
        </p:spPr>
      </p:pic>
      <p:sp>
        <p:nvSpPr>
          <p:cNvPr id="4" name="Slide Number Placeholder 3">
            <a:extLst>
              <a:ext uri="{FF2B5EF4-FFF2-40B4-BE49-F238E27FC236}">
                <a16:creationId xmlns:a16="http://schemas.microsoft.com/office/drawing/2014/main" id="{89CA0498-E179-7327-FF27-20AD3DD7BA69}"/>
              </a:ext>
            </a:extLst>
          </p:cNvPr>
          <p:cNvSpPr>
            <a:spLocks noGrp="1"/>
          </p:cNvSpPr>
          <p:nvPr>
            <p:ph type="sldNum" sz="quarter" idx="12"/>
          </p:nvPr>
        </p:nvSpPr>
        <p:spPr/>
        <p:txBody>
          <a:bodyPr/>
          <a:lstStyle/>
          <a:p>
            <a:fld id="{6D22F896-40B5-4ADD-8801-0D06FADFA095}" type="slidenum">
              <a:rPr lang="en-US" smtClean="0"/>
              <a:t>23</a:t>
            </a:fld>
            <a:endParaRPr lang="en-US" dirty="0"/>
          </a:p>
        </p:txBody>
      </p:sp>
    </p:spTree>
    <p:extLst>
      <p:ext uri="{BB962C8B-B14F-4D97-AF65-F5344CB8AC3E}">
        <p14:creationId xmlns:p14="http://schemas.microsoft.com/office/powerpoint/2010/main" val="36573188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62718-53DD-FE9D-702D-8A58973F3FDA}"/>
              </a:ext>
            </a:extLst>
          </p:cNvPr>
          <p:cNvSpPr>
            <a:spLocks noGrp="1"/>
          </p:cNvSpPr>
          <p:nvPr>
            <p:ph type="title"/>
          </p:nvPr>
        </p:nvSpPr>
        <p:spPr>
          <a:xfrm>
            <a:off x="838200" y="365125"/>
            <a:ext cx="10515600" cy="1034467"/>
          </a:xfrm>
        </p:spPr>
        <p:txBody>
          <a:bodyPr>
            <a:normAutofit/>
          </a:bodyPr>
          <a:lstStyle/>
          <a:p>
            <a:r>
              <a:rPr lang="en-US" sz="2800" dirty="0">
                <a:solidFill>
                  <a:schemeClr val="accent1"/>
                </a:solidFill>
                <a:latin typeface="Times New Roman" panose="02020603050405020304" pitchFamily="18" charset="0"/>
                <a:cs typeface="Times New Roman" panose="02020603050405020304" pitchFamily="18" charset="0"/>
              </a:rPr>
              <a:t>			</a:t>
            </a:r>
            <a:r>
              <a:rPr lang="en-US" sz="2800" b="1" dirty="0">
                <a:solidFill>
                  <a:schemeClr val="accent1"/>
                </a:solidFill>
                <a:latin typeface="Times New Roman" panose="02020603050405020304" pitchFamily="18" charset="0"/>
                <a:cs typeface="Times New Roman" panose="02020603050405020304" pitchFamily="18" charset="0"/>
              </a:rPr>
              <a:t>IMPLEMENTATION (CODING)</a:t>
            </a:r>
            <a:endParaRPr lang="en-IN" sz="2800" b="1" dirty="0">
              <a:solidFill>
                <a:schemeClr val="accent1"/>
              </a:solidFill>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7711CE1E-A759-5FD5-AA42-A4795BE3853E}"/>
              </a:ext>
            </a:extLst>
          </p:cNvPr>
          <p:cNvSpPr>
            <a:spLocks noGrp="1"/>
          </p:cNvSpPr>
          <p:nvPr>
            <p:ph type="sldNum" sz="quarter" idx="12"/>
          </p:nvPr>
        </p:nvSpPr>
        <p:spPr/>
        <p:txBody>
          <a:bodyPr/>
          <a:lstStyle/>
          <a:p>
            <a:fld id="{6D22F896-40B5-4ADD-8801-0D06FADFA095}" type="slidenum">
              <a:rPr lang="en-US" smtClean="0"/>
              <a:t>24</a:t>
            </a:fld>
            <a:endParaRPr lang="en-US" dirty="0"/>
          </a:p>
        </p:txBody>
      </p:sp>
      <p:pic>
        <p:nvPicPr>
          <p:cNvPr id="9" name="Content Placeholder 8">
            <a:extLst>
              <a:ext uri="{FF2B5EF4-FFF2-40B4-BE49-F238E27FC236}">
                <a16:creationId xmlns:a16="http://schemas.microsoft.com/office/drawing/2014/main" id="{5DBE90C6-F56A-2CC8-77BF-B22FE1C2E36F}"/>
              </a:ext>
            </a:extLst>
          </p:cNvPr>
          <p:cNvPicPr>
            <a:picLocks noGrp="1" noChangeAspect="1"/>
          </p:cNvPicPr>
          <p:nvPr>
            <p:ph idx="1"/>
          </p:nvPr>
        </p:nvPicPr>
        <p:blipFill>
          <a:blip r:embed="rId2"/>
          <a:stretch>
            <a:fillRect/>
          </a:stretch>
        </p:blipFill>
        <p:spPr>
          <a:xfrm>
            <a:off x="701039" y="1399592"/>
            <a:ext cx="11151871" cy="4956758"/>
          </a:xfrm>
        </p:spPr>
      </p:pic>
    </p:spTree>
    <p:extLst>
      <p:ext uri="{BB962C8B-B14F-4D97-AF65-F5344CB8AC3E}">
        <p14:creationId xmlns:p14="http://schemas.microsoft.com/office/powerpoint/2010/main" val="5121218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226E3-4F1B-963B-DF3D-64FA80D384B6}"/>
              </a:ext>
            </a:extLst>
          </p:cNvPr>
          <p:cNvSpPr>
            <a:spLocks noGrp="1"/>
          </p:cNvSpPr>
          <p:nvPr>
            <p:ph type="title"/>
          </p:nvPr>
        </p:nvSpPr>
        <p:spPr>
          <a:xfrm>
            <a:off x="838200" y="365126"/>
            <a:ext cx="10515600" cy="931830"/>
          </a:xfrm>
        </p:spPr>
        <p:txBody>
          <a:bodyPr>
            <a:normAutofit/>
          </a:bodyPr>
          <a:lstStyle/>
          <a:p>
            <a:r>
              <a:rPr lang="en-US" sz="2800" dirty="0">
                <a:solidFill>
                  <a:schemeClr val="accent1"/>
                </a:solidFill>
                <a:latin typeface="Times New Roman" panose="02020603050405020304" pitchFamily="18" charset="0"/>
                <a:cs typeface="Times New Roman" panose="02020603050405020304" pitchFamily="18" charset="0"/>
              </a:rPr>
              <a:t>			</a:t>
            </a:r>
            <a:r>
              <a:rPr lang="en-US" sz="2800" b="1" dirty="0">
                <a:solidFill>
                  <a:schemeClr val="accent1"/>
                </a:solidFill>
                <a:latin typeface="Times New Roman" panose="02020603050405020304" pitchFamily="18" charset="0"/>
                <a:cs typeface="Times New Roman" panose="02020603050405020304" pitchFamily="18" charset="0"/>
              </a:rPr>
              <a:t>IMPLEMENTATION(CODING)</a:t>
            </a:r>
            <a:endParaRPr lang="en-IN" sz="2800" b="1" dirty="0"/>
          </a:p>
        </p:txBody>
      </p:sp>
      <p:sp>
        <p:nvSpPr>
          <p:cNvPr id="4" name="Slide Number Placeholder 3">
            <a:extLst>
              <a:ext uri="{FF2B5EF4-FFF2-40B4-BE49-F238E27FC236}">
                <a16:creationId xmlns:a16="http://schemas.microsoft.com/office/drawing/2014/main" id="{161ABB4A-0620-95A6-FCA1-54042A4E33AC}"/>
              </a:ext>
            </a:extLst>
          </p:cNvPr>
          <p:cNvSpPr>
            <a:spLocks noGrp="1"/>
          </p:cNvSpPr>
          <p:nvPr>
            <p:ph type="sldNum" sz="quarter" idx="12"/>
          </p:nvPr>
        </p:nvSpPr>
        <p:spPr/>
        <p:txBody>
          <a:bodyPr/>
          <a:lstStyle/>
          <a:p>
            <a:fld id="{6D22F896-40B5-4ADD-8801-0D06FADFA095}" type="slidenum">
              <a:rPr lang="en-US" smtClean="0"/>
              <a:t>25</a:t>
            </a:fld>
            <a:endParaRPr lang="en-US" dirty="0"/>
          </a:p>
        </p:txBody>
      </p:sp>
      <p:sp>
        <p:nvSpPr>
          <p:cNvPr id="5" name="Content Placeholder 4">
            <a:extLst>
              <a:ext uri="{FF2B5EF4-FFF2-40B4-BE49-F238E27FC236}">
                <a16:creationId xmlns:a16="http://schemas.microsoft.com/office/drawing/2014/main" id="{3D2C6FE5-793D-18F8-2BFA-42658F00DF17}"/>
              </a:ext>
            </a:extLst>
          </p:cNvPr>
          <p:cNvSpPr>
            <a:spLocks noGrp="1"/>
          </p:cNvSpPr>
          <p:nvPr>
            <p:ph idx="1"/>
          </p:nvPr>
        </p:nvSpPr>
        <p:spPr/>
        <p:txBody>
          <a:bodyPr/>
          <a:lstStyle/>
          <a:p>
            <a:pPr marL="0" indent="0">
              <a:buNone/>
            </a:pPr>
            <a:endParaRPr lang="en-IN" dirty="0"/>
          </a:p>
        </p:txBody>
      </p:sp>
      <p:pic>
        <p:nvPicPr>
          <p:cNvPr id="9" name="Picture 8">
            <a:extLst>
              <a:ext uri="{FF2B5EF4-FFF2-40B4-BE49-F238E27FC236}">
                <a16:creationId xmlns:a16="http://schemas.microsoft.com/office/drawing/2014/main" id="{A9D17DAB-0B3F-A2DB-7075-C26ED18338C3}"/>
              </a:ext>
            </a:extLst>
          </p:cNvPr>
          <p:cNvPicPr>
            <a:picLocks noChangeAspect="1"/>
          </p:cNvPicPr>
          <p:nvPr/>
        </p:nvPicPr>
        <p:blipFill>
          <a:blip r:embed="rId2"/>
          <a:stretch>
            <a:fillRect/>
          </a:stretch>
        </p:blipFill>
        <p:spPr>
          <a:xfrm>
            <a:off x="651510" y="1609631"/>
            <a:ext cx="10702289" cy="4648213"/>
          </a:xfrm>
          <a:prstGeom prst="rect">
            <a:avLst/>
          </a:prstGeom>
        </p:spPr>
      </p:pic>
    </p:spTree>
    <p:extLst>
      <p:ext uri="{BB962C8B-B14F-4D97-AF65-F5344CB8AC3E}">
        <p14:creationId xmlns:p14="http://schemas.microsoft.com/office/powerpoint/2010/main" val="874805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C52C2A-71AF-949E-83B4-EBC14A9F11EE}"/>
              </a:ext>
            </a:extLst>
          </p:cNvPr>
          <p:cNvSpPr>
            <a:spLocks noGrp="1"/>
          </p:cNvSpPr>
          <p:nvPr>
            <p:ph type="title"/>
          </p:nvPr>
        </p:nvSpPr>
        <p:spPr>
          <a:xfrm>
            <a:off x="1821180" y="257109"/>
            <a:ext cx="10515600" cy="847855"/>
          </a:xfrm>
        </p:spPr>
        <p:txBody>
          <a:bodyPr>
            <a:normAutofit/>
          </a:bodyPr>
          <a:lstStyle/>
          <a:p>
            <a:r>
              <a:rPr lang="en-US" sz="2800" dirty="0">
                <a:solidFill>
                  <a:schemeClr val="accent1"/>
                </a:solidFill>
                <a:latin typeface="Times New Roman" panose="02020603050405020304" pitchFamily="18" charset="0"/>
                <a:cs typeface="Times New Roman" panose="02020603050405020304" pitchFamily="18" charset="0"/>
              </a:rPr>
              <a:t>		</a:t>
            </a:r>
            <a:r>
              <a:rPr lang="en-US" sz="2800" b="1" dirty="0">
                <a:solidFill>
                  <a:schemeClr val="accent1"/>
                </a:solidFill>
                <a:latin typeface="Times New Roman" panose="02020603050405020304" pitchFamily="18" charset="0"/>
                <a:cs typeface="Times New Roman" panose="02020603050405020304" pitchFamily="18" charset="0"/>
              </a:rPr>
              <a:t>RESULTS &amp; COMPARISON</a:t>
            </a:r>
            <a:endParaRPr lang="en-IN" sz="2800" b="1" dirty="0"/>
          </a:p>
        </p:txBody>
      </p:sp>
      <p:sp>
        <p:nvSpPr>
          <p:cNvPr id="4" name="Slide Number Placeholder 3">
            <a:extLst>
              <a:ext uri="{FF2B5EF4-FFF2-40B4-BE49-F238E27FC236}">
                <a16:creationId xmlns:a16="http://schemas.microsoft.com/office/drawing/2014/main" id="{B4C72A31-DCA2-E925-D26A-F1DF5DF21428}"/>
              </a:ext>
            </a:extLst>
          </p:cNvPr>
          <p:cNvSpPr>
            <a:spLocks noGrp="1"/>
          </p:cNvSpPr>
          <p:nvPr>
            <p:ph type="sldNum" sz="quarter" idx="12"/>
          </p:nvPr>
        </p:nvSpPr>
        <p:spPr/>
        <p:txBody>
          <a:bodyPr/>
          <a:lstStyle/>
          <a:p>
            <a:fld id="{6D22F896-40B5-4ADD-8801-0D06FADFA095}" type="slidenum">
              <a:rPr lang="en-US" smtClean="0"/>
              <a:t>26</a:t>
            </a:fld>
            <a:endParaRPr lang="en-US" dirty="0"/>
          </a:p>
        </p:txBody>
      </p:sp>
      <p:pic>
        <p:nvPicPr>
          <p:cNvPr id="10" name="Content Placeholder 9">
            <a:extLst>
              <a:ext uri="{FF2B5EF4-FFF2-40B4-BE49-F238E27FC236}">
                <a16:creationId xmlns:a16="http://schemas.microsoft.com/office/drawing/2014/main" id="{8BE025A5-3F50-7629-0A9F-FAB721456081}"/>
              </a:ext>
            </a:extLst>
          </p:cNvPr>
          <p:cNvPicPr>
            <a:picLocks noGrp="1" noChangeAspect="1"/>
          </p:cNvPicPr>
          <p:nvPr>
            <p:ph idx="1"/>
          </p:nvPr>
        </p:nvPicPr>
        <p:blipFill>
          <a:blip r:embed="rId2"/>
          <a:stretch>
            <a:fillRect/>
          </a:stretch>
        </p:blipFill>
        <p:spPr>
          <a:xfrm>
            <a:off x="3474720" y="1825625"/>
            <a:ext cx="5383529" cy="4351338"/>
          </a:xfrm>
        </p:spPr>
      </p:pic>
    </p:spTree>
    <p:extLst>
      <p:ext uri="{BB962C8B-B14F-4D97-AF65-F5344CB8AC3E}">
        <p14:creationId xmlns:p14="http://schemas.microsoft.com/office/powerpoint/2010/main" val="37710228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217A3-50AC-354A-975F-65A47E89109E}"/>
              </a:ext>
            </a:extLst>
          </p:cNvPr>
          <p:cNvSpPr>
            <a:spLocks noGrp="1"/>
          </p:cNvSpPr>
          <p:nvPr>
            <p:ph type="title"/>
          </p:nvPr>
        </p:nvSpPr>
        <p:spPr/>
        <p:txBody>
          <a:bodyPr>
            <a:normAutofit/>
          </a:bodyPr>
          <a:lstStyle/>
          <a:p>
            <a:r>
              <a:rPr lang="en-IN" sz="2800" b="1" dirty="0">
                <a:solidFill>
                  <a:schemeClr val="accent1"/>
                </a:solidFill>
                <a:latin typeface="Times New Roman" panose="02020603050405020304" pitchFamily="18" charset="0"/>
                <a:cs typeface="Times New Roman" panose="02020603050405020304" pitchFamily="18" charset="0"/>
              </a:rPr>
              <a:t>                                            SUMMARY</a:t>
            </a:r>
          </a:p>
        </p:txBody>
      </p:sp>
      <p:sp>
        <p:nvSpPr>
          <p:cNvPr id="3" name="Content Placeholder 2">
            <a:extLst>
              <a:ext uri="{FF2B5EF4-FFF2-40B4-BE49-F238E27FC236}">
                <a16:creationId xmlns:a16="http://schemas.microsoft.com/office/drawing/2014/main" id="{7FA570CE-9229-06BB-2FAA-A862F11062EF}"/>
              </a:ext>
            </a:extLst>
          </p:cNvPr>
          <p:cNvSpPr>
            <a:spLocks noGrp="1"/>
          </p:cNvSpPr>
          <p:nvPr>
            <p:ph idx="1"/>
          </p:nvPr>
        </p:nvSpPr>
        <p:spPr/>
        <p:txBody>
          <a:bodyPr>
            <a:normAutofit/>
          </a:bodyPr>
          <a:lstStyle/>
          <a:p>
            <a:pPr marL="0" indent="0" algn="just">
              <a:lnSpc>
                <a:spcPct val="150000"/>
              </a:lnSpc>
              <a:buNone/>
            </a:pPr>
            <a:r>
              <a:rPr lang="en-US" sz="1800" dirty="0">
                <a:latin typeface="Times New Roman" panose="02020603050405020304" pitchFamily="18" charset="0"/>
                <a:cs typeface="Times New Roman" panose="02020603050405020304" pitchFamily="18" charset="0"/>
              </a:rPr>
              <a:t>A vision-based driver drowsiness detection framework leverages YOLO V5 for real-time monitoring, enhancing road safety. It detects key indicators of fatigue, including  eye closure, and head tilting. Additionally, the system incorporates advanced features such as automatic call detection and distraction monitoring to ensure comprehensive driver awareness. By utilizing deep learning techniques, it accurately identifies drowsiness-related behaviors and provides immediate alerts, reducing accident risks. The framework is designed for adaptability across diverse driving conditions, offering a non-intrusive solution for real-world implementation. Its integration with edge computing enables low-latency processing, ensuring efficient performance and improving overall traffic safety.</a:t>
            </a:r>
            <a:endParaRPr lang="en-IN" sz="1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9D077A32-871C-5392-139E-6B8B8B9784F2}"/>
              </a:ext>
            </a:extLst>
          </p:cNvPr>
          <p:cNvSpPr>
            <a:spLocks noGrp="1"/>
          </p:cNvSpPr>
          <p:nvPr>
            <p:ph type="sldNum" sz="quarter" idx="12"/>
          </p:nvPr>
        </p:nvSpPr>
        <p:spPr/>
        <p:txBody>
          <a:bodyPr/>
          <a:lstStyle/>
          <a:p>
            <a:fld id="{6D22F896-40B5-4ADD-8801-0D06FADFA095}" type="slidenum">
              <a:rPr lang="en-US" smtClean="0"/>
              <a:t>27</a:t>
            </a:fld>
            <a:endParaRPr lang="en-US" dirty="0"/>
          </a:p>
        </p:txBody>
      </p:sp>
    </p:spTree>
    <p:extLst>
      <p:ext uri="{BB962C8B-B14F-4D97-AF65-F5344CB8AC3E}">
        <p14:creationId xmlns:p14="http://schemas.microsoft.com/office/powerpoint/2010/main" val="349810846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9974" y="365125"/>
            <a:ext cx="10363826" cy="1158875"/>
          </a:xfrm>
        </p:spPr>
        <p:txBody>
          <a:bodyPr/>
          <a:lstStyle/>
          <a:p>
            <a:r>
              <a:rPr lang="en-IN" dirty="0"/>
              <a:t>                           </a:t>
            </a:r>
            <a:r>
              <a:rPr lang="en-IN" sz="2800" b="1" dirty="0">
                <a:solidFill>
                  <a:srgbClr val="0070C0"/>
                </a:solidFill>
                <a:latin typeface="Times New Roman" panose="02020603050405020304" pitchFamily="18" charset="0"/>
                <a:cs typeface="Times New Roman" panose="02020603050405020304" pitchFamily="18" charset="0"/>
              </a:rPr>
              <a:t>REFERENCES</a:t>
            </a:r>
          </a:p>
        </p:txBody>
      </p:sp>
      <p:sp>
        <p:nvSpPr>
          <p:cNvPr id="3" name="Content Placeholder 2"/>
          <p:cNvSpPr>
            <a:spLocks noGrp="1"/>
          </p:cNvSpPr>
          <p:nvPr>
            <p:ph sz="quarter" idx="13"/>
          </p:nvPr>
        </p:nvSpPr>
        <p:spPr>
          <a:xfrm>
            <a:off x="913774" y="1523999"/>
            <a:ext cx="10363826" cy="5197475"/>
          </a:xfrm>
        </p:spPr>
        <p:txBody>
          <a:bodyPr>
            <a:noAutofit/>
          </a:bodyPr>
          <a:lstStyle/>
          <a:p>
            <a:pPr lvl="0" algn="just">
              <a:lnSpc>
                <a:spcPct val="150000"/>
              </a:lnSpc>
              <a:spcAft>
                <a:spcPts val="800"/>
              </a:spcAft>
              <a:buFont typeface="Wingdings" panose="05000000000000000000" pitchFamily="2" charset="2"/>
              <a:buChar char="§"/>
              <a:tabLst>
                <a:tab pos="457200" algn="l"/>
                <a:tab pos="3546475" algn="l"/>
              </a:tabLst>
            </a:pPr>
            <a:r>
              <a:rPr lang="en-IN" sz="1800" dirty="0">
                <a:latin typeface="Times New Roman" panose="02020603050405020304" pitchFamily="18" charset="0"/>
                <a:cs typeface="Times New Roman" panose="02020603050405020304" pitchFamily="18" charset="0"/>
              </a:rPr>
              <a:t>Ahmet </a:t>
            </a:r>
            <a:r>
              <a:rPr lang="en-IN" sz="1800" dirty="0" err="1">
                <a:latin typeface="Times New Roman" panose="02020603050405020304" pitchFamily="18" charset="0"/>
                <a:cs typeface="Times New Roman" panose="02020603050405020304" pitchFamily="18" charset="0"/>
              </a:rPr>
              <a:t>Kolus</a:t>
            </a:r>
            <a:r>
              <a:rPr lang="en-IN" sz="1800" dirty="0">
                <a:latin typeface="Times New Roman" panose="02020603050405020304" pitchFamily="18" charset="0"/>
                <a:ea typeface="Calibri" panose="020F0502020204030204" pitchFamily="34" charset="0"/>
                <a:cs typeface="Times New Roman" panose="02020603050405020304" pitchFamily="18" charset="0"/>
              </a:rPr>
              <a:t>,</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 “A Systematic Review on Driver Drowsiness Detection Using Eye Activity Measures”, </a:t>
            </a:r>
            <a:r>
              <a:rPr lang="en-IN" sz="1800" i="1" dirty="0">
                <a:effectLst/>
                <a:latin typeface="Times New Roman" panose="02020603050405020304" pitchFamily="18" charset="0"/>
                <a:ea typeface="Calibri" panose="020F0502020204030204" pitchFamily="34" charset="0"/>
                <a:cs typeface="Times New Roman" panose="02020603050405020304" pitchFamily="18" charset="0"/>
              </a:rPr>
              <a:t>IEEE Access, vol. 12,pp. </a:t>
            </a:r>
            <a:r>
              <a:rPr lang="en-IN" sz="1800" dirty="0"/>
              <a:t>97969 to 97993,</a:t>
            </a:r>
            <a:r>
              <a:rPr lang="en-IN" sz="1800" dirty="0">
                <a:latin typeface="Times New Roman" panose="02020603050405020304" pitchFamily="18" charset="0"/>
                <a:ea typeface="Calibri" panose="020F0502020204030204" pitchFamily="34" charset="0"/>
                <a:cs typeface="Times New Roman" panose="02020603050405020304" pitchFamily="18" charset="0"/>
              </a:rPr>
              <a:t>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2024.</a:t>
            </a:r>
            <a:endParaRPr lang="en-IN" sz="1800" i="1" dirty="0">
              <a:effectLst/>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50000"/>
              </a:lnSpc>
              <a:spcAft>
                <a:spcPts val="800"/>
              </a:spcAft>
              <a:buFont typeface="Wingdings" panose="05000000000000000000" pitchFamily="2" charset="2"/>
              <a:buChar char="§"/>
              <a:tabLst>
                <a:tab pos="457200" algn="l"/>
                <a:tab pos="3546475" algn="l"/>
              </a:tabLs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Sharma, S., &amp; Kumar, S. “A Survey on State-of-the-Art Drowsiness Detection Techniques. </a:t>
            </a:r>
            <a:r>
              <a:rPr lang="en-IN" sz="1800" i="1" dirty="0">
                <a:effectLst/>
                <a:latin typeface="Times New Roman" panose="02020603050405020304" pitchFamily="18" charset="0"/>
                <a:ea typeface="Calibri" panose="020F0502020204030204" pitchFamily="34" charset="0"/>
                <a:cs typeface="Times New Roman" panose="02020603050405020304" pitchFamily="18" charset="0"/>
              </a:rPr>
              <a:t>Journal of Intelligent Transportation </a:t>
            </a:r>
            <a:r>
              <a:rPr lang="en-IN" sz="1800" i="1" dirty="0" err="1">
                <a:effectLst/>
                <a:latin typeface="Times New Roman" panose="02020603050405020304" pitchFamily="18" charset="0"/>
                <a:ea typeface="Calibri" panose="020F0502020204030204" pitchFamily="34" charset="0"/>
                <a:cs typeface="Times New Roman" panose="02020603050405020304" pitchFamily="18" charset="0"/>
              </a:rPr>
              <a:t>Systems”pp</a:t>
            </a:r>
            <a:r>
              <a:rPr lang="en-IN" sz="1800" i="1" dirty="0">
                <a:effectLst/>
                <a:latin typeface="Times New Roman" panose="02020603050405020304" pitchFamily="18" charset="0"/>
                <a:ea typeface="Calibri" panose="020F0502020204030204" pitchFamily="34" charset="0"/>
                <a:cs typeface="Times New Roman" panose="02020603050405020304" pitchFamily="18" charset="0"/>
              </a:rPr>
              <a:t>. 61904 to 61919,</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2021</a:t>
            </a:r>
            <a:r>
              <a:rPr lang="en-IN" sz="1800" i="1" dirty="0">
                <a:latin typeface="Times New Roman" panose="02020603050405020304" pitchFamily="18" charset="0"/>
                <a:ea typeface="Calibri" panose="020F0502020204030204" pitchFamily="34" charset="0"/>
                <a:cs typeface="Times New Roman" panose="02020603050405020304" pitchFamily="18" charset="0"/>
              </a:rPr>
              <a:t>.</a:t>
            </a:r>
            <a:endParaRPr lang="en-IN" sz="1800" dirty="0">
              <a:effectLst/>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50000"/>
              </a:lnSpc>
              <a:spcAft>
                <a:spcPts val="800"/>
              </a:spcAft>
              <a:buFont typeface="Wingdings" panose="05000000000000000000" pitchFamily="2" charset="2"/>
              <a:buChar char="§"/>
              <a:tabLst>
                <a:tab pos="457200" algn="l"/>
                <a:tab pos="3546475" algn="l"/>
              </a:tabLs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Gupta, M., &amp; Sinha, S. “A Systematic Review of Physiological Signals-Based Driver Drowsiness Detection Systems, </a:t>
            </a:r>
            <a:r>
              <a:rPr lang="en-IN" sz="1800" i="1" dirty="0" err="1">
                <a:effectLst/>
                <a:latin typeface="Times New Roman" panose="02020603050405020304" pitchFamily="18" charset="0"/>
                <a:ea typeface="Calibri" panose="020F0502020204030204" pitchFamily="34" charset="0"/>
                <a:cs typeface="Times New Roman" panose="02020603050405020304" pitchFamily="18" charset="0"/>
              </a:rPr>
              <a:t>Sensors”,</a:t>
            </a:r>
            <a:r>
              <a:rPr lang="en-IN" sz="1800" i="1" dirty="0" err="1">
                <a:latin typeface="Times New Roman" panose="02020603050405020304" pitchFamily="18" charset="0"/>
                <a:ea typeface="Calibri" panose="020F0502020204030204" pitchFamily="34" charset="0"/>
                <a:cs typeface="Times New Roman" panose="02020603050405020304" pitchFamily="18" charset="0"/>
              </a:rPr>
              <a:t>pp</a:t>
            </a:r>
            <a:r>
              <a:rPr lang="en-IN" sz="1800" i="1" dirty="0">
                <a:latin typeface="Times New Roman" panose="02020603050405020304" pitchFamily="18" charset="0"/>
                <a:ea typeface="Calibri" panose="020F0502020204030204" pitchFamily="34" charset="0"/>
                <a:cs typeface="Times New Roman" panose="02020603050405020304" pitchFamily="18" charset="0"/>
              </a:rPr>
              <a:t>. </a:t>
            </a:r>
            <a:r>
              <a:rPr lang="en-IN" sz="1800" dirty="0"/>
              <a:t>1229 to 1259,</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2021. </a:t>
            </a:r>
          </a:p>
          <a:p>
            <a:pPr lvl="0" algn="just">
              <a:lnSpc>
                <a:spcPct val="150000"/>
              </a:lnSpc>
              <a:spcAft>
                <a:spcPts val="800"/>
              </a:spcAft>
              <a:buFont typeface="Wingdings" panose="05000000000000000000" pitchFamily="2" charset="2"/>
              <a:buChar char="§"/>
              <a:tabLst>
                <a:tab pos="457200" algn="l"/>
                <a:tab pos="3546475" algn="l"/>
              </a:tabLs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Singh, R., &amp; Jain, S. “A Review of Recent Developments in Driver Drowsiness Detection Systems”</a:t>
            </a:r>
            <a:r>
              <a:rPr lang="en-IN" sz="1800" dirty="0">
                <a:latin typeface="Times New Roman" panose="02020603050405020304" pitchFamily="18" charset="0"/>
                <a:ea typeface="Calibri" panose="020F0502020204030204" pitchFamily="34" charset="0"/>
                <a:cs typeface="Times New Roman" panose="02020603050405020304" pitchFamily="18" charset="0"/>
              </a:rPr>
              <a:t>,</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i="1" dirty="0">
                <a:effectLst/>
                <a:latin typeface="Times New Roman" panose="02020603050405020304" pitchFamily="18" charset="0"/>
                <a:ea typeface="Calibri" panose="020F0502020204030204" pitchFamily="34" charset="0"/>
                <a:cs typeface="Times New Roman" panose="02020603050405020304" pitchFamily="18" charset="0"/>
              </a:rPr>
              <a:t>International Journal of Automotive Technology</a:t>
            </a:r>
            <a:r>
              <a:rPr lang="en-IN" sz="1800" i="1" dirty="0">
                <a:latin typeface="Times New Roman" panose="02020603050405020304" pitchFamily="18" charset="0"/>
                <a:ea typeface="Calibri" panose="020F0502020204030204" pitchFamily="34" charset="0"/>
                <a:cs typeface="Times New Roman" panose="02020603050405020304" pitchFamily="18" charset="0"/>
              </a:rPr>
              <a:t>,</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2021. </a:t>
            </a:r>
          </a:p>
          <a:p>
            <a:pPr lvl="0" algn="just">
              <a:lnSpc>
                <a:spcPct val="150000"/>
              </a:lnSpc>
              <a:spcAft>
                <a:spcPts val="800"/>
              </a:spcAft>
              <a:buFont typeface="Wingdings" panose="05000000000000000000" pitchFamily="2" charset="2"/>
              <a:buChar char="§"/>
              <a:tabLst>
                <a:tab pos="457200" algn="l"/>
                <a:tab pos="3546475" algn="l"/>
              </a:tabLs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Gül, O., &amp; </a:t>
            </a:r>
            <a:r>
              <a:rPr lang="en-IN" sz="1800" dirty="0" err="1">
                <a:effectLst/>
                <a:latin typeface="Times New Roman" panose="02020603050405020304" pitchFamily="18" charset="0"/>
                <a:ea typeface="Calibri" panose="020F0502020204030204" pitchFamily="34" charset="0"/>
                <a:cs typeface="Times New Roman" panose="02020603050405020304" pitchFamily="18" charset="0"/>
              </a:rPr>
              <a:t>Yılmaz</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R. “A Review of Driver Drowsiness Detection Systems: Techniques and Future Directions”, </a:t>
            </a:r>
            <a:r>
              <a:rPr lang="en-IN" sz="1800" i="1" dirty="0">
                <a:effectLst/>
                <a:latin typeface="Times New Roman" panose="02020603050405020304" pitchFamily="18" charset="0"/>
                <a:ea typeface="Calibri" panose="020F0502020204030204" pitchFamily="34" charset="0"/>
                <a:cs typeface="Times New Roman" panose="02020603050405020304" pitchFamily="18" charset="0"/>
              </a:rPr>
              <a:t>International Journal of Human-Computer Interaction</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,2021. </a:t>
            </a:r>
            <a:endParaRPr lang="en-IN" sz="1800" dirty="0"/>
          </a:p>
        </p:txBody>
      </p:sp>
      <p:sp>
        <p:nvSpPr>
          <p:cNvPr id="4" name="Slide Number Placeholder 3"/>
          <p:cNvSpPr>
            <a:spLocks noGrp="1"/>
          </p:cNvSpPr>
          <p:nvPr>
            <p:ph type="sldNum" sz="quarter" idx="12"/>
          </p:nvPr>
        </p:nvSpPr>
        <p:spPr/>
        <p:txBody>
          <a:bodyPr/>
          <a:lstStyle/>
          <a:p>
            <a:fld id="{6D22F896-40B5-4ADD-8801-0D06FADFA095}" type="slidenum">
              <a:rPr lang="en-US" smtClean="0"/>
              <a:t>28</a:t>
            </a:fld>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31830"/>
          </a:xfrm>
        </p:spPr>
        <p:txBody>
          <a:bodyPr/>
          <a:lstStyle/>
          <a:p>
            <a:r>
              <a:rPr lang="en-IN" dirty="0"/>
              <a:t>                             </a:t>
            </a:r>
            <a:r>
              <a:rPr lang="en-IN" sz="2800" b="1" dirty="0">
                <a:solidFill>
                  <a:srgbClr val="0070C0"/>
                </a:solidFill>
                <a:latin typeface="Times New Roman" panose="02020603050405020304" pitchFamily="18" charset="0"/>
                <a:cs typeface="Times New Roman" panose="02020603050405020304" pitchFamily="18" charset="0"/>
              </a:rPr>
              <a:t>REFERENCES</a:t>
            </a:r>
          </a:p>
        </p:txBody>
      </p:sp>
      <p:sp>
        <p:nvSpPr>
          <p:cNvPr id="3" name="Content Placeholder 2"/>
          <p:cNvSpPr>
            <a:spLocks noGrp="1"/>
          </p:cNvSpPr>
          <p:nvPr>
            <p:ph sz="quarter" idx="13"/>
          </p:nvPr>
        </p:nvSpPr>
        <p:spPr>
          <a:xfrm>
            <a:off x="913774" y="1296956"/>
            <a:ext cx="10363826" cy="5362924"/>
          </a:xfrm>
        </p:spPr>
        <p:txBody>
          <a:bodyPr>
            <a:noAutofit/>
          </a:bodyPr>
          <a:lstStyle/>
          <a:p>
            <a:pPr lvl="0" algn="just">
              <a:lnSpc>
                <a:spcPct val="160000"/>
              </a:lnSpc>
              <a:spcAft>
                <a:spcPts val="800"/>
              </a:spcAft>
              <a:buFont typeface="Wingdings" panose="05000000000000000000" pitchFamily="2" charset="2"/>
              <a:buChar char="§"/>
              <a:tabLst>
                <a:tab pos="457200" algn="l"/>
                <a:tab pos="3546475" algn="l"/>
              </a:tabLs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Bhardwaj, P., &amp; Saha, S. “A Study on Real-Time Driver Drowsiness Detection System Using Eye and Physiological Signals”, </a:t>
            </a:r>
            <a:r>
              <a:rPr lang="en-IN" sz="1800" i="1" dirty="0">
                <a:effectLst/>
                <a:latin typeface="Times New Roman" panose="02020603050405020304" pitchFamily="18" charset="0"/>
                <a:ea typeface="Calibri" panose="020F0502020204030204" pitchFamily="34" charset="0"/>
                <a:cs typeface="Times New Roman" panose="02020603050405020304" pitchFamily="18" charset="0"/>
              </a:rPr>
              <a:t>Journal of Advanced Transportation</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pp.1 to 11,2018</a:t>
            </a:r>
            <a:r>
              <a:rPr lang="en-IN" sz="1800" dirty="0">
                <a:latin typeface="Times New Roman" panose="02020603050405020304" pitchFamily="18" charset="0"/>
                <a:ea typeface="Calibri" panose="020F0502020204030204" pitchFamily="34" charset="0"/>
                <a:cs typeface="Times New Roman" panose="02020603050405020304" pitchFamily="18" charset="0"/>
              </a:rPr>
              <a:t>.</a:t>
            </a:r>
          </a:p>
          <a:p>
            <a:pPr lvl="0" algn="just">
              <a:lnSpc>
                <a:spcPct val="160000"/>
              </a:lnSpc>
              <a:spcAft>
                <a:spcPts val="800"/>
              </a:spcAft>
              <a:buFont typeface="Wingdings" panose="05000000000000000000" pitchFamily="2" charset="2"/>
              <a:buChar char="§"/>
              <a:tabLst>
                <a:tab pos="457200" algn="l"/>
                <a:tab pos="3546475" algn="l"/>
              </a:tabLs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Krishnan, R., &amp; Manikandan, S. “Driver Drowsiness Detection Using EEG and Eye Tracking Systems”, </a:t>
            </a:r>
            <a:r>
              <a:rPr lang="en-IN" sz="1800" i="1" dirty="0">
                <a:effectLst/>
                <a:latin typeface="Times New Roman" panose="02020603050405020304" pitchFamily="18" charset="0"/>
                <a:ea typeface="Calibri" panose="020F0502020204030204" pitchFamily="34" charset="0"/>
                <a:cs typeface="Times New Roman" panose="02020603050405020304" pitchFamily="18" charset="0"/>
              </a:rPr>
              <a:t>Journal of Electrical Engineering &amp; Technology</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 pp.15312 to 15323,2020. </a:t>
            </a:r>
            <a:endParaRPr lang="en-IN" sz="1800" i="1" dirty="0">
              <a:effectLst/>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60000"/>
              </a:lnSpc>
              <a:spcAft>
                <a:spcPts val="800"/>
              </a:spcAft>
              <a:buFont typeface="Wingdings" panose="05000000000000000000" pitchFamily="2" charset="2"/>
              <a:buChar char="§"/>
              <a:tabLst>
                <a:tab pos="457200" algn="l"/>
                <a:tab pos="3546475" algn="l"/>
              </a:tabLs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Gupta, R., &amp; Thakur, M. “Real-Time Drowsiness Detection: A Machine Learning Approach for Improved Road Safety</a:t>
            </a:r>
            <a:r>
              <a:rPr lang="en-IN" sz="1800" dirty="0">
                <a:latin typeface="Times New Roman" panose="02020603050405020304" pitchFamily="18" charset="0"/>
                <a:ea typeface="Calibri" panose="020F0502020204030204" pitchFamily="34" charset="0"/>
                <a:cs typeface="Times New Roman" panose="02020603050405020304" pitchFamily="18" charset="0"/>
              </a:rPr>
              <a:t>”, </a:t>
            </a:r>
            <a:r>
              <a:rPr lang="en-IN" sz="1800" i="1" dirty="0">
                <a:effectLst/>
                <a:latin typeface="Times New Roman" panose="02020603050405020304" pitchFamily="18" charset="0"/>
                <a:ea typeface="Calibri" panose="020F0502020204030204" pitchFamily="34" charset="0"/>
                <a:cs typeface="Times New Roman" panose="02020603050405020304" pitchFamily="18" charset="0"/>
              </a:rPr>
              <a:t>Proceedings of the International Conference on Machine Learning,pp.605 to 616,</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2021. </a:t>
            </a:r>
            <a:endParaRPr lang="en-IN" sz="1800" i="1" dirty="0">
              <a:effectLst/>
              <a:latin typeface="Times New Roman" panose="02020603050405020304" pitchFamily="18" charset="0"/>
              <a:ea typeface="Calibri" panose="020F0502020204030204" pitchFamily="34" charset="0"/>
              <a:cs typeface="Times New Roman" panose="02020603050405020304" pitchFamily="18" charset="0"/>
            </a:endParaRPr>
          </a:p>
          <a:p>
            <a:pPr lvl="0" algn="just">
              <a:lnSpc>
                <a:spcPct val="160000"/>
              </a:lnSpc>
              <a:spcAft>
                <a:spcPts val="800"/>
              </a:spcAft>
              <a:buFont typeface="Wingdings" panose="05000000000000000000" pitchFamily="2" charset="2"/>
              <a:buChar char="§"/>
              <a:tabLst>
                <a:tab pos="457200" algn="l"/>
                <a:tab pos="3546475" algn="l"/>
              </a:tabLs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Bedi, P., &amp; Singh, D. “Drowsiness Detection System Using YOLO-Based Real-Time Object Detection and Deep Learning</a:t>
            </a:r>
            <a:r>
              <a:rPr lang="en-IN" sz="1800" dirty="0">
                <a:latin typeface="Times New Roman" panose="02020603050405020304" pitchFamily="18" charset="0"/>
                <a:ea typeface="Calibri" panose="020F0502020204030204" pitchFamily="34" charset="0"/>
                <a:cs typeface="Times New Roman" panose="02020603050405020304" pitchFamily="18" charset="0"/>
              </a:rPr>
              <a:t>”, </a:t>
            </a:r>
            <a:r>
              <a:rPr lang="en-IN" sz="1800" i="1" dirty="0">
                <a:effectLst/>
                <a:latin typeface="Times New Roman" panose="02020603050405020304" pitchFamily="18" charset="0"/>
                <a:ea typeface="Calibri" panose="020F0502020204030204" pitchFamily="34" charset="0"/>
                <a:cs typeface="Times New Roman" panose="02020603050405020304" pitchFamily="18" charset="0"/>
              </a:rPr>
              <a:t>Journal of Intelligent Systems,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pp.605 to 616,2019. </a:t>
            </a:r>
          </a:p>
          <a:p>
            <a:pPr lvl="0" algn="just">
              <a:lnSpc>
                <a:spcPct val="160000"/>
              </a:lnSpc>
              <a:spcAft>
                <a:spcPts val="800"/>
              </a:spcAft>
              <a:buFont typeface="Wingdings" panose="05000000000000000000" pitchFamily="2" charset="2"/>
              <a:buChar char="§"/>
              <a:tabLst>
                <a:tab pos="457200" algn="l"/>
                <a:tab pos="3546475" algn="l"/>
              </a:tabLs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Geng, X., &amp; Zhang, Z. “Driver Drowsiness Detection Based on Deep Learning and Facial Feature Extraction”, </a:t>
            </a:r>
            <a:r>
              <a:rPr lang="en-IN" sz="1800" i="1" dirty="0">
                <a:effectLst/>
                <a:latin typeface="Times New Roman" panose="02020603050405020304" pitchFamily="18" charset="0"/>
                <a:ea typeface="Calibri" panose="020F0502020204030204" pitchFamily="34" charset="0"/>
                <a:cs typeface="Times New Roman" panose="02020603050405020304" pitchFamily="18" charset="0"/>
              </a:rPr>
              <a:t>Sensors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,2021. </a:t>
            </a:r>
          </a:p>
          <a:p>
            <a:pPr lvl="0" algn="just">
              <a:lnSpc>
                <a:spcPct val="160000"/>
              </a:lnSpc>
              <a:spcAft>
                <a:spcPts val="800"/>
              </a:spcAft>
              <a:buFont typeface="Wingdings" panose="05000000000000000000" pitchFamily="2" charset="2"/>
              <a:buChar char="§"/>
              <a:tabLst>
                <a:tab pos="457200" algn="l"/>
                <a:tab pos="3546475" algn="l"/>
              </a:tabLst>
            </a:pP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Kumari, R., &amp; Shukla, A.A Comparative Review of Driver Drowsiness Detection Techniques. </a:t>
            </a:r>
            <a:r>
              <a:rPr lang="en-IN" sz="1800" i="1" dirty="0">
                <a:effectLst/>
                <a:latin typeface="Times New Roman" panose="02020603050405020304" pitchFamily="18" charset="0"/>
                <a:ea typeface="Calibri" panose="020F0502020204030204" pitchFamily="34" charset="0"/>
                <a:cs typeface="Times New Roman" panose="02020603050405020304" pitchFamily="18" charset="0"/>
              </a:rPr>
              <a:t>Journal of Control, Automation and Electrical Systems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(2020). </a:t>
            </a:r>
          </a:p>
          <a:p>
            <a:pPr lvl="0">
              <a:lnSpc>
                <a:spcPct val="107000"/>
              </a:lnSpc>
              <a:spcAft>
                <a:spcPts val="800"/>
              </a:spcAft>
              <a:buFont typeface="Wingdings" panose="05000000000000000000" pitchFamily="2" charset="2"/>
              <a:buChar char="§"/>
              <a:tabLst>
                <a:tab pos="457200" algn="l"/>
                <a:tab pos="3546475" algn="l"/>
              </a:tabLs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6D22F896-40B5-4ADD-8801-0D06FADFA095}" type="slidenum">
              <a:rPr lang="en-US" smtClean="0"/>
              <a:t>29</a:t>
            </a:fld>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C7676E-0327-A28B-D250-3AFBB8C637E3}"/>
              </a:ext>
            </a:extLst>
          </p:cNvPr>
          <p:cNvSpPr>
            <a:spLocks noGrp="1"/>
          </p:cNvSpPr>
          <p:nvPr>
            <p:ph type="title"/>
          </p:nvPr>
        </p:nvSpPr>
        <p:spPr/>
        <p:txBody>
          <a:bodyPr>
            <a:normAutofit/>
          </a:bodyPr>
          <a:lstStyle/>
          <a:p>
            <a:r>
              <a:rPr lang="en-IN" sz="2800" b="1" dirty="0">
                <a:solidFill>
                  <a:schemeClr val="accent1"/>
                </a:solidFill>
                <a:latin typeface="Times New Roman" panose="02020603050405020304" pitchFamily="18" charset="0"/>
                <a:cs typeface="Times New Roman" panose="02020603050405020304" pitchFamily="18" charset="0"/>
              </a:rPr>
              <a:t>                                       INTRODUCTION</a:t>
            </a:r>
          </a:p>
        </p:txBody>
      </p:sp>
      <p:sp>
        <p:nvSpPr>
          <p:cNvPr id="3" name="Content Placeholder 2">
            <a:extLst>
              <a:ext uri="{FF2B5EF4-FFF2-40B4-BE49-F238E27FC236}">
                <a16:creationId xmlns:a16="http://schemas.microsoft.com/office/drawing/2014/main" id="{1E36670E-FE22-C819-5B77-BA4ADE253714}"/>
              </a:ext>
            </a:extLst>
          </p:cNvPr>
          <p:cNvSpPr>
            <a:spLocks noGrp="1"/>
          </p:cNvSpPr>
          <p:nvPr>
            <p:ph sz="quarter" idx="13"/>
          </p:nvPr>
        </p:nvSpPr>
        <p:spPr>
          <a:xfrm>
            <a:off x="913774" y="1690688"/>
            <a:ext cx="10363826" cy="4100511"/>
          </a:xfrm>
        </p:spPr>
        <p:txBody>
          <a:bodyPr>
            <a:normAutofit/>
          </a:bodyPr>
          <a:lstStyle/>
          <a:p>
            <a:pPr marL="0" indent="0" algn="just">
              <a:lnSpc>
                <a:spcPct val="150000"/>
              </a:lnSpc>
              <a:buNone/>
            </a:pPr>
            <a:r>
              <a:rPr lang="en-US" sz="1800" dirty="0">
                <a:latin typeface="Times New Roman" panose="02020603050405020304" pitchFamily="18" charset="0"/>
                <a:cs typeface="Times New Roman" panose="02020603050405020304" pitchFamily="18" charset="0"/>
              </a:rPr>
              <a:t>Driver drowsiness and distraction are leading causes of road accidents, posing serious risks to safety. This project presents a driver monitoring system using YOLO (You Only Look Once) object detection to identify signs of fatigue and inattentiveness. By analyzing eye closure, head tilting, and positional changes, the system accurately detects drowsiness. It incorporates three key features: automatic call detection, distraction alertness, and yawning detection. Call detection minimizes distractions, distraction alertness monitors abnormal movements, and yawning detection identifies excessive yawning. By issuing timely alerts, this system helps prevent accidents caused by fatigue and distraction, ultimately improving road safety.</a:t>
            </a:r>
            <a:endParaRPr lang="en-IN" sz="1800" dirty="0">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BC7EDD35-00E3-14C0-8C97-97B697F7FF16}"/>
              </a:ext>
            </a:extLst>
          </p:cNvPr>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17212671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0" y="1052513"/>
            <a:ext cx="5715000" cy="4752975"/>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6D22F896-40B5-4ADD-8801-0D06FADFA095}" type="slidenum">
              <a:rPr lang="en-US" smtClean="0"/>
              <a:t>30</a:t>
            </a:fld>
            <a:endParaRPr lang="en-US" dirty="0"/>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2830" y="231200"/>
            <a:ext cx="10364451" cy="741932"/>
          </a:xfrm>
        </p:spPr>
        <p:txBody>
          <a:bodyPr>
            <a:normAutofit/>
          </a:bodyPr>
          <a:lstStyle/>
          <a:p>
            <a:pPr algn="ctr"/>
            <a:r>
              <a:rPr lang="en-IN" sz="2800" b="1" dirty="0">
                <a:solidFill>
                  <a:schemeClr val="accent1"/>
                </a:solidFill>
                <a:latin typeface="Times New Roman" panose="02020603050405020304" pitchFamily="18" charset="0"/>
                <a:cs typeface="Times New Roman" panose="02020603050405020304" pitchFamily="18" charset="0"/>
              </a:rPr>
              <a:t>SCOPE AND OBJECTIVE</a:t>
            </a:r>
            <a:endParaRPr lang="en-IN" sz="2800" dirty="0">
              <a:solidFill>
                <a:schemeClr val="accent1"/>
              </a:solidFill>
            </a:endParaRPr>
          </a:p>
        </p:txBody>
      </p:sp>
      <p:sp>
        <p:nvSpPr>
          <p:cNvPr id="3" name="Content Placeholder 2"/>
          <p:cNvSpPr>
            <a:spLocks noGrp="1"/>
          </p:cNvSpPr>
          <p:nvPr>
            <p:ph sz="quarter" idx="13"/>
          </p:nvPr>
        </p:nvSpPr>
        <p:spPr>
          <a:xfrm>
            <a:off x="972829" y="1194318"/>
            <a:ext cx="10587800" cy="5673013"/>
          </a:xfrm>
        </p:spPr>
        <p:txBody>
          <a:bodyPr>
            <a:normAutofit/>
          </a:bodyPr>
          <a:lstStyle/>
          <a:p>
            <a:pPr marL="0" indent="0" algn="just">
              <a:lnSpc>
                <a:spcPct val="150000"/>
              </a:lnSpc>
              <a:buNone/>
            </a:pPr>
            <a:r>
              <a:rPr lang="en-US" sz="1800" dirty="0">
                <a:latin typeface="Times New Roman" panose="02020603050405020304" pitchFamily="18" charset="0"/>
                <a:cs typeface="Times New Roman" panose="02020603050405020304" pitchFamily="18" charset="0"/>
              </a:rPr>
              <a:t>It is to enhance road safety by monitoring drivers in real-time and identifying signs of drowsiness, distractions, and fatigue. The system uses advanced techniques like eye-tracking and yawn detection to detect drowsiness and alerts the driver to prevent accidents. We include automatic call detection to reduce distractions and distraction alerts to ensure the driver stays focused on the road. </a:t>
            </a:r>
          </a:p>
          <a:p>
            <a:pPr marL="0" indent="0" algn="just">
              <a:lnSpc>
                <a:spcPct val="150000"/>
              </a:lnSpc>
              <a:buNone/>
            </a:pPr>
            <a:r>
              <a:rPr lang="en-US" sz="1800" b="1" dirty="0">
                <a:latin typeface="Times New Roman" panose="02020603050405020304" pitchFamily="18" charset="0"/>
                <a:cs typeface="Times New Roman" panose="02020603050405020304" pitchFamily="18" charset="0"/>
              </a:rPr>
              <a:t>Objective :</a:t>
            </a:r>
          </a:p>
          <a:p>
            <a:pPr marL="0" indent="0" algn="just">
              <a:lnSpc>
                <a:spcPct val="150000"/>
              </a:lnSpc>
              <a:buNone/>
            </a:pPr>
            <a:r>
              <a:rPr lang="en-US" sz="1800" dirty="0">
                <a:latin typeface="Times New Roman" panose="02020603050405020304" pitchFamily="18" charset="0"/>
                <a:cs typeface="Times New Roman" panose="02020603050405020304" pitchFamily="18" charset="0"/>
              </a:rPr>
              <a:t>It improve road safety by incorporating real-time monitoring of drivers using facial and eye-tracking techniques to detect drowsiness. It includes  identify signs of fatigue and distraction alerts to ensure drivers stay focused on the road. Additionally, the system features automatic call detection to reduce distractions and integrates alert mechanisms to notify drivers of potential hazards.</a:t>
            </a:r>
          </a:p>
          <a:p>
            <a:pPr marL="0" indent="0" algn="just">
              <a:lnSpc>
                <a:spcPct val="150000"/>
              </a:lnSpc>
              <a:buNone/>
            </a:pPr>
            <a:endParaRPr lang="en-US" sz="25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sz="quarter" idx="13"/>
            <p:extLst>
              <p:ext uri="{D42A27DB-BD31-4B8C-83A1-F6EECF244321}">
                <p14:modId xmlns:p14="http://schemas.microsoft.com/office/powerpoint/2010/main" val="3115813848"/>
              </p:ext>
            </p:extLst>
          </p:nvPr>
        </p:nvGraphicFramePr>
        <p:xfrm>
          <a:off x="0" y="690464"/>
          <a:ext cx="12191999" cy="6298165"/>
        </p:xfrm>
        <a:graphic>
          <a:graphicData uri="http://schemas.openxmlformats.org/drawingml/2006/table">
            <a:tbl>
              <a:tblPr firstRow="1" bandRow="1">
                <a:tableStyleId>{00A15C55-8517-42AA-B614-E9B94910E393}</a:tableStyleId>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gridCol w="2513773">
                  <a:extLst>
                    <a:ext uri="{9D8B030D-6E8A-4147-A177-3AD203B41FA5}">
                      <a16:colId xmlns:a16="http://schemas.microsoft.com/office/drawing/2014/main" val="20003"/>
                    </a:ext>
                  </a:extLst>
                </a:gridCol>
                <a:gridCol w="2363026">
                  <a:extLst>
                    <a:ext uri="{9D8B030D-6E8A-4147-A177-3AD203B41FA5}">
                      <a16:colId xmlns:a16="http://schemas.microsoft.com/office/drawing/2014/main" val="20004"/>
                    </a:ext>
                  </a:extLst>
                </a:gridCol>
              </a:tblGrid>
              <a:tr h="524006">
                <a:tc>
                  <a:txBody>
                    <a:bodyPr/>
                    <a:lstStyle/>
                    <a:p>
                      <a:pPr algn="just"/>
                      <a:r>
                        <a:rPr lang="en-US" sz="1600" dirty="0"/>
                        <a:t>             </a:t>
                      </a:r>
                      <a:r>
                        <a:rPr lang="en-US" sz="1600" dirty="0" err="1">
                          <a:highlight>
                            <a:srgbClr val="008000"/>
                          </a:highlight>
                          <a:latin typeface="Times New Roman" panose="02020603050405020304" pitchFamily="18" charset="0"/>
                          <a:cs typeface="Times New Roman" panose="02020603050405020304" pitchFamily="18" charset="0"/>
                        </a:rPr>
                        <a:t>S.No</a:t>
                      </a:r>
                      <a:endParaRPr lang="en-US" sz="1600" dirty="0"/>
                    </a:p>
                  </a:txBody>
                  <a:tcPr/>
                </a:tc>
                <a:tc>
                  <a:txBody>
                    <a:bodyPr/>
                    <a:lstStyle/>
                    <a:p>
                      <a:pPr algn="just"/>
                      <a:r>
                        <a:rPr lang="en-US" sz="1600" dirty="0"/>
                        <a:t>         </a:t>
                      </a:r>
                      <a:r>
                        <a:rPr lang="en-US" sz="1600" b="1" dirty="0">
                          <a:highlight>
                            <a:srgbClr val="008000"/>
                          </a:highlight>
                          <a:latin typeface="Times New Roman" panose="02020603050405020304" pitchFamily="18" charset="0"/>
                          <a:cs typeface="Times New Roman" panose="02020603050405020304" pitchFamily="18" charset="0"/>
                        </a:rPr>
                        <a:t>Paper Name</a:t>
                      </a:r>
                      <a:endParaRPr lang="en-US" sz="1600" dirty="0"/>
                    </a:p>
                  </a:txBody>
                  <a:tcPr/>
                </a:tc>
                <a:tc>
                  <a:txBody>
                    <a:bodyPr/>
                    <a:lstStyle/>
                    <a:p>
                      <a:pPr algn="just"/>
                      <a:r>
                        <a:rPr lang="en-US" sz="1600" dirty="0">
                          <a:solidFill>
                            <a:schemeClr val="bg1"/>
                          </a:solidFill>
                          <a:highlight>
                            <a:srgbClr val="008000"/>
                          </a:highlight>
                          <a:latin typeface="Times New Roman" panose="02020603050405020304" pitchFamily="18" charset="0"/>
                          <a:cs typeface="Times New Roman" panose="02020603050405020304" pitchFamily="18" charset="0"/>
                        </a:rPr>
                        <a:t> Algorithm Used </a:t>
                      </a:r>
                      <a:endParaRPr lang="en-US" sz="1600" dirty="0"/>
                    </a:p>
                  </a:txBody>
                  <a:tcPr/>
                </a:tc>
                <a:tc>
                  <a:txBody>
                    <a:bodyPr/>
                    <a:lstStyle/>
                    <a:p>
                      <a:pPr algn="just"/>
                      <a:r>
                        <a:rPr lang="en-US" sz="1600" dirty="0"/>
                        <a:t>             </a:t>
                      </a:r>
                      <a:r>
                        <a:rPr lang="en-US" sz="1600" dirty="0">
                          <a:highlight>
                            <a:srgbClr val="008000"/>
                          </a:highlight>
                          <a:latin typeface="Times New Roman" panose="02020603050405020304" pitchFamily="18" charset="0"/>
                          <a:cs typeface="Times New Roman" panose="02020603050405020304" pitchFamily="18" charset="0"/>
                        </a:rPr>
                        <a:t>Solutions</a:t>
                      </a:r>
                      <a:endParaRPr lang="en-US" sz="1600" dirty="0"/>
                    </a:p>
                  </a:txBody>
                  <a:tcPr/>
                </a:tc>
                <a:tc>
                  <a:txBody>
                    <a:bodyPr/>
                    <a:lstStyle/>
                    <a:p>
                      <a:pPr algn="just"/>
                      <a:r>
                        <a:rPr lang="en-US" sz="1600" dirty="0"/>
                        <a:t>          </a:t>
                      </a:r>
                      <a:r>
                        <a:rPr lang="en-US" sz="1600" dirty="0">
                          <a:highlight>
                            <a:srgbClr val="008000"/>
                          </a:highlight>
                          <a:latin typeface="Times New Roman" panose="02020603050405020304" pitchFamily="18" charset="0"/>
                          <a:cs typeface="Times New Roman" panose="02020603050405020304" pitchFamily="18" charset="0"/>
                        </a:rPr>
                        <a:t>Drawbacks </a:t>
                      </a:r>
                      <a:endParaRPr lang="en-US" sz="1600" dirty="0"/>
                    </a:p>
                  </a:txBody>
                  <a:tcPr/>
                </a:tc>
                <a:extLst>
                  <a:ext uri="{0D108BD9-81ED-4DB2-BD59-A6C34878D82A}">
                    <a16:rowId xmlns:a16="http://schemas.microsoft.com/office/drawing/2014/main" val="10000"/>
                  </a:ext>
                </a:extLst>
              </a:tr>
              <a:tr h="2946036">
                <a:tc>
                  <a:txBody>
                    <a:bodyPr/>
                    <a:lstStyle/>
                    <a:p>
                      <a:pPr algn="just"/>
                      <a:r>
                        <a:rPr lang="en-US" sz="1600" dirty="0">
                          <a:latin typeface="Times New Roman" panose="02020603050405020304" pitchFamily="18" charset="0"/>
                          <a:cs typeface="Times New Roman" panose="02020603050405020304" pitchFamily="18" charset="0"/>
                        </a:rPr>
                        <a:t>               1</a:t>
                      </a:r>
                    </a:p>
                  </a:txBody>
                  <a:tcPr/>
                </a:tc>
                <a:tc>
                  <a:txBody>
                    <a:bodyPr/>
                    <a:lstStyle/>
                    <a:p>
                      <a:pPr algn="just"/>
                      <a:r>
                        <a:rPr lang="en-US" sz="1600" dirty="0">
                          <a:latin typeface="Times New Roman" panose="02020603050405020304" pitchFamily="18" charset="0"/>
                          <a:cs typeface="Times New Roman" panose="02020603050405020304" pitchFamily="18" charset="0"/>
                        </a:rPr>
                        <a:t>Systematic Review on Driver Drowsiness Detection Using Eye Activity Measures</a:t>
                      </a:r>
                    </a:p>
                    <a:p>
                      <a:pPr algn="just"/>
                      <a:r>
                        <a:rPr lang="en-US" sz="1600" dirty="0">
                          <a:latin typeface="Times New Roman" panose="02020603050405020304" pitchFamily="18" charset="0"/>
                          <a:cs typeface="Times New Roman" panose="02020603050405020304" pitchFamily="18" charset="0"/>
                        </a:rPr>
                        <a:t/>
                      </a:r>
                      <a:br>
                        <a:rPr lang="en-US" sz="1600" dirty="0">
                          <a:latin typeface="Times New Roman" panose="02020603050405020304" pitchFamily="18" charset="0"/>
                          <a:cs typeface="Times New Roman" panose="02020603050405020304" pitchFamily="18" charset="0"/>
                        </a:rPr>
                      </a:br>
                      <a:r>
                        <a:rPr lang="en-US" sz="1600" b="1" i="0" dirty="0">
                          <a:latin typeface="Times New Roman" panose="02020603050405020304" pitchFamily="18" charset="0"/>
                          <a:cs typeface="Times New Roman" panose="02020603050405020304" pitchFamily="18" charset="0"/>
                        </a:rPr>
                        <a:t>Author: </a:t>
                      </a:r>
                      <a:r>
                        <a:rPr lang="en-IN" sz="1600" dirty="0">
                          <a:latin typeface="Times New Roman" panose="02020603050405020304" pitchFamily="18" charset="0"/>
                          <a:cs typeface="Times New Roman" panose="02020603050405020304" pitchFamily="18" charset="0"/>
                        </a:rPr>
                        <a:t>AHMET KOLUS</a:t>
                      </a:r>
                    </a:p>
                    <a:p>
                      <a:pPr algn="just"/>
                      <a:endParaRPr lang="en-IN" sz="1600" b="1" i="0" dirty="0">
                        <a:latin typeface="Times New Roman" panose="02020603050405020304" pitchFamily="18" charset="0"/>
                        <a:cs typeface="Times New Roman" panose="02020603050405020304" pitchFamily="18" charset="0"/>
                      </a:endParaRPr>
                    </a:p>
                    <a:p>
                      <a:pPr algn="just"/>
                      <a:r>
                        <a:rPr lang="en-US" sz="1600" b="1" i="0" dirty="0">
                          <a:latin typeface="Times New Roman" panose="02020603050405020304" pitchFamily="18" charset="0"/>
                          <a:cs typeface="Times New Roman" panose="02020603050405020304" pitchFamily="18" charset="0"/>
                        </a:rPr>
                        <a:t>Year: </a:t>
                      </a:r>
                      <a:r>
                        <a:rPr lang="en-US" sz="1600" i="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2024</a:t>
                      </a:r>
                    </a:p>
                  </a:txBody>
                  <a:tcPr/>
                </a:tc>
                <a:tc>
                  <a:txBody>
                    <a:bodyPr/>
                    <a:lstStyle/>
                    <a:p>
                      <a:pPr algn="just"/>
                      <a:r>
                        <a:rPr lang="en-US" sz="1600" dirty="0">
                          <a:latin typeface="Times New Roman" panose="02020603050405020304" pitchFamily="18" charset="0"/>
                          <a:cs typeface="Times New Roman" panose="02020603050405020304" pitchFamily="18" charset="0"/>
                        </a:rPr>
                        <a:t>Eye activity-based algorithms like PERCLOS, Saccadic Eye Movement analysis</a:t>
                      </a:r>
                    </a:p>
                    <a:p>
                      <a:pPr algn="just"/>
                      <a:endParaRPr lang="en-US" sz="1600" b="1" dirty="0">
                        <a:latin typeface="Times New Roman" panose="02020603050405020304" pitchFamily="18" charset="0"/>
                        <a:cs typeface="Times New Roman" panose="02020603050405020304" pitchFamily="18" charset="0"/>
                      </a:endParaRPr>
                    </a:p>
                    <a:p>
                      <a:pPr algn="just"/>
                      <a:r>
                        <a:rPr lang="en-US" sz="1600" b="1" dirty="0">
                          <a:latin typeface="Times New Roman" panose="02020603050405020304" pitchFamily="18" charset="0"/>
                          <a:cs typeface="Times New Roman" panose="02020603050405020304" pitchFamily="18" charset="0"/>
                        </a:rPr>
                        <a:t>Method:</a:t>
                      </a:r>
                      <a:r>
                        <a:rPr lang="en-IN" sz="1600" dirty="0">
                          <a:latin typeface="Times New Roman" panose="02020603050405020304" pitchFamily="18" charset="0"/>
                          <a:cs typeface="Times New Roman" panose="02020603050405020304" pitchFamily="18" charset="0"/>
                        </a:rPr>
                        <a:t>Accuracy, Sensitivity, Specificity</a:t>
                      </a:r>
                      <a:endParaRPr lang="en-US" sz="1600" dirty="0">
                        <a:latin typeface="Times New Roman" panose="02020603050405020304" pitchFamily="18" charset="0"/>
                        <a:cs typeface="Times New Roman" panose="02020603050405020304" pitchFamily="18" charset="0"/>
                      </a:endParaRPr>
                    </a:p>
                  </a:txBody>
                  <a:tcPr/>
                </a:tc>
                <a:tc>
                  <a:txBody>
                    <a:bodyPr/>
                    <a:lstStyle/>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Comprehensive review of eye-based DDD; categorized systems into machine-learning-based and non-machine-learning-based methods​</a:t>
                      </a:r>
                    </a:p>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CNN-based models using eyelid movement (PERCLOS) achieved the best performance with  accuracy</a:t>
                      </a:r>
                    </a:p>
                  </a:txBody>
                  <a:tcPr/>
                </a:tc>
                <a:tc>
                  <a:txBody>
                    <a:bodyPr/>
                    <a:lstStyle/>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Limited effectiveness when only eye-based measures are used; dataset diversity remains a challenge</a:t>
                      </a:r>
                    </a:p>
                    <a:p>
                      <a:pPr marL="285750" indent="-285750" algn="just">
                        <a:buFont typeface="Arial" panose="020B0604020202020204" pitchFamily="34" charset="0"/>
                        <a:buChar char="•"/>
                      </a:pPr>
                      <a:r>
                        <a:rPr lang="en-US" sz="1600" dirty="0">
                          <a:latin typeface="Times New Roman" panose="02020603050405020304" pitchFamily="18" charset="0"/>
                          <a:cs typeface="Times New Roman" panose="02020603050405020304" pitchFamily="18" charset="0"/>
                        </a:rPr>
                        <a:t>Eye-based methods alone can miss multimodal cues; limited by dataset diversity​​</a:t>
                      </a:r>
                    </a:p>
                  </a:txBody>
                  <a:tcPr/>
                </a:tc>
                <a:extLst>
                  <a:ext uri="{0D108BD9-81ED-4DB2-BD59-A6C34878D82A}">
                    <a16:rowId xmlns:a16="http://schemas.microsoft.com/office/drawing/2014/main" val="10001"/>
                  </a:ext>
                </a:extLst>
              </a:tr>
              <a:tr h="2828123">
                <a:tc>
                  <a:txBody>
                    <a:bodyPr/>
                    <a:lstStyle/>
                    <a:p>
                      <a:pPr algn="just"/>
                      <a:r>
                        <a:rPr lang="en-US" sz="1600" dirty="0">
                          <a:latin typeface="Times New Roman" panose="02020603050405020304" pitchFamily="18" charset="0"/>
                          <a:cs typeface="Times New Roman" panose="02020603050405020304" pitchFamily="18" charset="0"/>
                        </a:rPr>
                        <a:t>               2</a:t>
                      </a:r>
                    </a:p>
                  </a:txBody>
                  <a:tcPr/>
                </a:tc>
                <a:tc>
                  <a:txBody>
                    <a:bodyPr/>
                    <a:lstStyle/>
                    <a:p>
                      <a:pPr algn="just"/>
                      <a:r>
                        <a:rPr lang="en-US" sz="1600" dirty="0">
                          <a:latin typeface="Times New Roman" panose="02020603050405020304" pitchFamily="18" charset="0"/>
                          <a:cs typeface="Times New Roman" panose="02020603050405020304" pitchFamily="18" charset="0"/>
                        </a:rPr>
                        <a:t>Drowsiness Detection in Real-Time via CNN and Transfer Learning</a:t>
                      </a:r>
                    </a:p>
                    <a:p>
                      <a:pPr algn="just"/>
                      <a:r>
                        <a:rPr lang="en-US" sz="1600" dirty="0">
                          <a:latin typeface="Times New Roman" panose="02020603050405020304" pitchFamily="18" charset="0"/>
                          <a:cs typeface="Times New Roman" panose="02020603050405020304" pitchFamily="18" charset="0"/>
                        </a:rPr>
                        <a:t/>
                      </a:r>
                      <a:br>
                        <a:rPr lang="en-US" sz="1600" dirty="0">
                          <a:latin typeface="Times New Roman" panose="02020603050405020304" pitchFamily="18" charset="0"/>
                          <a:cs typeface="Times New Roman" panose="02020603050405020304" pitchFamily="18" charset="0"/>
                        </a:rPr>
                      </a:br>
                      <a:r>
                        <a:rPr lang="en-US" sz="1600" b="1" i="0" dirty="0">
                          <a:latin typeface="Times New Roman" panose="02020603050405020304" pitchFamily="18" charset="0"/>
                          <a:cs typeface="Times New Roman" panose="02020603050405020304" pitchFamily="18" charset="0"/>
                        </a:rPr>
                        <a:t>Author: </a:t>
                      </a:r>
                      <a:r>
                        <a:rPr lang="en-US" sz="1600" i="0" dirty="0">
                          <a:latin typeface="Times New Roman" panose="02020603050405020304" pitchFamily="18" charset="0"/>
                          <a:cs typeface="Times New Roman" panose="02020603050405020304" pitchFamily="18" charset="0"/>
                        </a:rPr>
                        <a:t> </a:t>
                      </a:r>
                      <a:r>
                        <a:rPr lang="en-IN" sz="1600" dirty="0">
                          <a:latin typeface="Times New Roman" panose="02020603050405020304" pitchFamily="18" charset="0"/>
                          <a:cs typeface="Times New Roman" panose="02020603050405020304" pitchFamily="18" charset="0"/>
                        </a:rPr>
                        <a:t>Dina Salem and Mohamed Waleed</a:t>
                      </a:r>
                    </a:p>
                    <a:p>
                      <a:pPr algn="just"/>
                      <a:r>
                        <a:rPr lang="en-US" sz="1600" b="1" i="0" dirty="0">
                          <a:latin typeface="Times New Roman" panose="02020603050405020304" pitchFamily="18" charset="0"/>
                          <a:cs typeface="Times New Roman" panose="02020603050405020304" pitchFamily="18" charset="0"/>
                        </a:rPr>
                        <a:t>Year</a:t>
                      </a:r>
                      <a:r>
                        <a:rPr lang="en-US" sz="1600" b="0" i="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2024</a:t>
                      </a:r>
                    </a:p>
                  </a:txBody>
                  <a:tcPr/>
                </a:tc>
                <a:tc>
                  <a:txBody>
                    <a:bodyPr/>
                    <a:lstStyle/>
                    <a:p>
                      <a:pPr algn="just"/>
                      <a:r>
                        <a:rPr lang="en-US" sz="1600" dirty="0">
                          <a:latin typeface="Times New Roman" panose="02020603050405020304" pitchFamily="18" charset="0"/>
                          <a:cs typeface="Times New Roman" panose="02020603050405020304" pitchFamily="18" charset="0"/>
                        </a:rPr>
                        <a:t>Convolutional Neural Networks (CNN) with Transfer Learning</a:t>
                      </a:r>
                    </a:p>
                    <a:p>
                      <a:pPr algn="just"/>
                      <a:endParaRPr lang="en-US" sz="1600" dirty="0">
                        <a:latin typeface="Times New Roman" panose="02020603050405020304" pitchFamily="18" charset="0"/>
                        <a:cs typeface="Times New Roman" panose="02020603050405020304" pitchFamily="18" charset="0"/>
                      </a:endParaRPr>
                    </a:p>
                    <a:p>
                      <a:pPr algn="just"/>
                      <a:r>
                        <a:rPr lang="en-US" sz="1600" b="1" dirty="0">
                          <a:latin typeface="Times New Roman" panose="02020603050405020304" pitchFamily="18" charset="0"/>
                          <a:cs typeface="Times New Roman" panose="02020603050405020304" pitchFamily="18" charset="0"/>
                        </a:rPr>
                        <a:t>Method: </a:t>
                      </a:r>
                      <a:r>
                        <a:rPr lang="en-US" sz="1600" dirty="0">
                          <a:latin typeface="Times New Roman" panose="02020603050405020304" pitchFamily="18" charset="0"/>
                          <a:cs typeface="Times New Roman" panose="02020603050405020304" pitchFamily="18" charset="0"/>
                        </a:rPr>
                        <a:t>Accuracy (Multi-class: 90%)</a:t>
                      </a:r>
                    </a:p>
                  </a:txBody>
                  <a:tcPr/>
                </a:tc>
                <a:tc>
                  <a:txBody>
                    <a:bodyPr/>
                    <a:lstStyle/>
                    <a:p>
                      <a:pPr algn="just"/>
                      <a:r>
                        <a:rPr lang="en-US" sz="1600" dirty="0">
                          <a:latin typeface="Times New Roman" panose="02020603050405020304" pitchFamily="18" charset="0"/>
                          <a:cs typeface="Times New Roman" panose="02020603050405020304" pitchFamily="18" charset="0"/>
                        </a:rPr>
                        <a:t>CNN combined with Transfer Learning achieved the highest accuracy using the custom YAWDD+CEW dataset​.</a:t>
                      </a:r>
                    </a:p>
                  </a:txBody>
                  <a:tcPr/>
                </a:tc>
                <a:tc>
                  <a:txBody>
                    <a:bodyPr/>
                    <a:lstStyle/>
                    <a:p>
                      <a:pPr algn="just"/>
                      <a:r>
                        <a:rPr lang="en-US" sz="1600" dirty="0">
                          <a:latin typeface="Times New Roman" panose="02020603050405020304" pitchFamily="18" charset="0"/>
                          <a:cs typeface="Times New Roman" panose="02020603050405020304" pitchFamily="18" charset="0"/>
                        </a:rPr>
                        <a:t>Overfitting when using certain datasets; dependence on quality of </a:t>
                      </a:r>
                      <a:r>
                        <a:rPr lang="en-US" sz="1600" dirty="0" err="1">
                          <a:latin typeface="Times New Roman" panose="02020603050405020304" pitchFamily="18" charset="0"/>
                          <a:cs typeface="Times New Roman" panose="02020603050405020304" pitchFamily="18" charset="0"/>
                        </a:rPr>
                        <a:t>accurated</a:t>
                      </a:r>
                      <a:r>
                        <a:rPr lang="en-US" sz="1600" dirty="0">
                          <a:latin typeface="Times New Roman" panose="02020603050405020304" pitchFamily="18" charset="0"/>
                          <a:cs typeface="Times New Roman" panose="02020603050405020304" pitchFamily="18" charset="0"/>
                        </a:rPr>
                        <a:t> datasets​</a:t>
                      </a:r>
                    </a:p>
                  </a:txBody>
                  <a:tcPr/>
                </a:tc>
                <a:extLst>
                  <a:ext uri="{0D108BD9-81ED-4DB2-BD59-A6C34878D82A}">
                    <a16:rowId xmlns:a16="http://schemas.microsoft.com/office/drawing/2014/main" val="10002"/>
                  </a:ext>
                </a:extLst>
              </a:tr>
            </a:tbl>
          </a:graphicData>
        </a:graphic>
      </p:graphicFrame>
      <p:sp>
        <p:nvSpPr>
          <p:cNvPr id="3" name="Slide Number Placeholder 2"/>
          <p:cNvSpPr>
            <a:spLocks noGrp="1"/>
          </p:cNvSpPr>
          <p:nvPr>
            <p:ph type="sldNum" sz="quarter" idx="12"/>
          </p:nvPr>
        </p:nvSpPr>
        <p:spPr>
          <a:xfrm>
            <a:off x="8599907" y="6370434"/>
            <a:ext cx="2753893" cy="351041"/>
          </a:xfrm>
        </p:spPr>
        <p:txBody>
          <a:bodyPr/>
          <a:lstStyle/>
          <a:p>
            <a:fld id="{6D22F896-40B5-4ADD-8801-0D06FADFA095}" type="slidenum">
              <a:rPr lang="en-US" smtClean="0"/>
              <a:t>5</a:t>
            </a:fld>
            <a:endParaRPr lang="en-US" dirty="0"/>
          </a:p>
        </p:txBody>
      </p:sp>
      <p:sp>
        <p:nvSpPr>
          <p:cNvPr id="2" name="Title 1"/>
          <p:cNvSpPr>
            <a:spLocks noGrp="1"/>
          </p:cNvSpPr>
          <p:nvPr>
            <p:ph type="title"/>
          </p:nvPr>
        </p:nvSpPr>
        <p:spPr>
          <a:xfrm>
            <a:off x="-429208" y="0"/>
            <a:ext cx="12387942" cy="690464"/>
          </a:xfrm>
        </p:spPr>
        <p:txBody>
          <a:bodyPr>
            <a:normAutofit/>
          </a:bodyPr>
          <a:lstStyle/>
          <a:p>
            <a:r>
              <a:rPr lang="en-US" sz="1800" b="1" dirty="0">
                <a:latin typeface="Times New Roman" panose="02020603050405020304" pitchFamily="18" charset="0"/>
                <a:cs typeface="Times New Roman" panose="02020603050405020304" pitchFamily="18" charset="0"/>
              </a:rPr>
              <a:t>		</a:t>
            </a:r>
            <a:r>
              <a:rPr lang="en-US" sz="2800" b="1" dirty="0">
                <a:solidFill>
                  <a:schemeClr val="accent1"/>
                </a:solidFill>
                <a:latin typeface="Times New Roman" panose="02020603050405020304" pitchFamily="18" charset="0"/>
                <a:cs typeface="Times New Roman" panose="02020603050405020304" pitchFamily="18" charset="0"/>
              </a:rPr>
              <a:t>LITERATURE SURVEY ON  TOPIC AND METHODOLOGY </a:t>
            </a:r>
            <a:endParaRPr lang="en-US" sz="2800" dirty="0">
              <a:solidFill>
                <a:schemeClr val="accent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6"/>
          <p:cNvGraphicFramePr>
            <a:graphicFrameLocks noGrp="1"/>
          </p:cNvGraphicFramePr>
          <p:nvPr>
            <p:ph sz="quarter" idx="13"/>
            <p:extLst>
              <p:ext uri="{D42A27DB-BD31-4B8C-83A1-F6EECF244321}">
                <p14:modId xmlns:p14="http://schemas.microsoft.com/office/powerpoint/2010/main" val="3461098345"/>
              </p:ext>
            </p:extLst>
          </p:nvPr>
        </p:nvGraphicFramePr>
        <p:xfrm>
          <a:off x="0" y="1"/>
          <a:ext cx="12191999" cy="6857998"/>
        </p:xfrm>
        <a:graphic>
          <a:graphicData uri="http://schemas.openxmlformats.org/drawingml/2006/table">
            <a:tbl>
              <a:tblPr firstRow="1" bandRow="1">
                <a:tableStyleId>{00A15C55-8517-42AA-B614-E9B94910E393}</a:tableStyleId>
              </a:tblPr>
              <a:tblGrid>
                <a:gridCol w="1541929">
                  <a:extLst>
                    <a:ext uri="{9D8B030D-6E8A-4147-A177-3AD203B41FA5}">
                      <a16:colId xmlns:a16="http://schemas.microsoft.com/office/drawing/2014/main" val="20000"/>
                    </a:ext>
                  </a:extLst>
                </a:gridCol>
                <a:gridCol w="333487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gridCol w="2474259">
                  <a:extLst>
                    <a:ext uri="{9D8B030D-6E8A-4147-A177-3AD203B41FA5}">
                      <a16:colId xmlns:a16="http://schemas.microsoft.com/office/drawing/2014/main" val="20003"/>
                    </a:ext>
                  </a:extLst>
                </a:gridCol>
                <a:gridCol w="2097741">
                  <a:extLst>
                    <a:ext uri="{9D8B030D-6E8A-4147-A177-3AD203B41FA5}">
                      <a16:colId xmlns:a16="http://schemas.microsoft.com/office/drawing/2014/main" val="20004"/>
                    </a:ext>
                  </a:extLst>
                </a:gridCol>
              </a:tblGrid>
              <a:tr h="484297">
                <a:tc>
                  <a:txBody>
                    <a:bodyPr/>
                    <a:lstStyle/>
                    <a:p>
                      <a:pPr algn="just"/>
                      <a:r>
                        <a:rPr lang="en-US" sz="1600" dirty="0"/>
                        <a:t>      </a:t>
                      </a:r>
                      <a:r>
                        <a:rPr lang="en-US" sz="1600" dirty="0" err="1">
                          <a:highlight>
                            <a:srgbClr val="008000"/>
                          </a:highlight>
                          <a:latin typeface="Times New Roman" panose="02020603050405020304" pitchFamily="18" charset="0"/>
                          <a:cs typeface="Times New Roman" panose="02020603050405020304" pitchFamily="18" charset="0"/>
                        </a:rPr>
                        <a:t>S.No</a:t>
                      </a:r>
                      <a:endParaRPr lang="en-US" sz="1600" dirty="0">
                        <a:highlight>
                          <a:srgbClr val="008000"/>
                        </a:highlight>
                        <a:latin typeface="Times New Roman" panose="02020603050405020304" pitchFamily="18" charset="0"/>
                        <a:cs typeface="Times New Roman" panose="02020603050405020304" pitchFamily="18" charset="0"/>
                      </a:endParaRPr>
                    </a:p>
                  </a:txBody>
                  <a:tcPr/>
                </a:tc>
                <a:tc>
                  <a:txBody>
                    <a:bodyPr/>
                    <a:lstStyle/>
                    <a:p>
                      <a:pPr algn="just"/>
                      <a:r>
                        <a:rPr lang="en-US" sz="1600" dirty="0"/>
                        <a:t>                 </a:t>
                      </a:r>
                      <a:r>
                        <a:rPr lang="en-US" sz="1600" b="1" dirty="0">
                          <a:latin typeface="Times New Roman" panose="02020603050405020304" pitchFamily="18" charset="0"/>
                          <a:cs typeface="Times New Roman" panose="02020603050405020304" pitchFamily="18" charset="0"/>
                        </a:rPr>
                        <a:t> </a:t>
                      </a:r>
                      <a:r>
                        <a:rPr lang="en-US" sz="1600" b="1" dirty="0">
                          <a:highlight>
                            <a:srgbClr val="008000"/>
                          </a:highlight>
                          <a:latin typeface="Times New Roman" panose="02020603050405020304" pitchFamily="18" charset="0"/>
                          <a:cs typeface="Times New Roman" panose="02020603050405020304" pitchFamily="18" charset="0"/>
                        </a:rPr>
                        <a:t>Paper Name</a:t>
                      </a:r>
                      <a:endParaRPr lang="en-US" sz="1600" dirty="0"/>
                    </a:p>
                  </a:txBody>
                  <a:tcPr/>
                </a:tc>
                <a:tc>
                  <a:txBody>
                    <a:bodyPr/>
                    <a:lstStyle/>
                    <a:p>
                      <a:pPr algn="just"/>
                      <a:r>
                        <a:rPr lang="en-US" sz="1600" dirty="0">
                          <a:latin typeface="Times New Roman" panose="02020603050405020304" pitchFamily="18" charset="0"/>
                          <a:cs typeface="Times New Roman" panose="02020603050405020304" pitchFamily="18" charset="0"/>
                        </a:rPr>
                        <a:t>    </a:t>
                      </a:r>
                      <a:r>
                        <a:rPr lang="en-US" sz="1600" dirty="0">
                          <a:solidFill>
                            <a:schemeClr val="bg1"/>
                          </a:solidFill>
                          <a:highlight>
                            <a:srgbClr val="008000"/>
                          </a:highlight>
                          <a:latin typeface="Times New Roman" panose="02020603050405020304" pitchFamily="18" charset="0"/>
                          <a:cs typeface="Times New Roman" panose="02020603050405020304" pitchFamily="18" charset="0"/>
                        </a:rPr>
                        <a:t>Algorithm Used  </a:t>
                      </a:r>
                    </a:p>
                  </a:txBody>
                  <a:tcPr/>
                </a:tc>
                <a:tc>
                  <a:txBody>
                    <a:bodyPr/>
                    <a:lstStyle/>
                    <a:p>
                      <a:pPr algn="just"/>
                      <a:r>
                        <a:rPr lang="en-US" sz="1600" dirty="0"/>
                        <a:t>              </a:t>
                      </a:r>
                      <a:r>
                        <a:rPr lang="en-US" sz="1600" dirty="0">
                          <a:highlight>
                            <a:srgbClr val="008000"/>
                          </a:highlight>
                          <a:latin typeface="Times New Roman" panose="02020603050405020304" pitchFamily="18" charset="0"/>
                          <a:cs typeface="Times New Roman" panose="02020603050405020304" pitchFamily="18" charset="0"/>
                        </a:rPr>
                        <a:t>Solutions</a:t>
                      </a:r>
                      <a:endParaRPr lang="en-US" sz="1600" dirty="0"/>
                    </a:p>
                  </a:txBody>
                  <a:tcPr/>
                </a:tc>
                <a:tc>
                  <a:txBody>
                    <a:bodyPr/>
                    <a:lstStyle/>
                    <a:p>
                      <a:pPr algn="just"/>
                      <a:r>
                        <a:rPr lang="en-US" sz="1600" dirty="0"/>
                        <a:t>        </a:t>
                      </a:r>
                      <a:r>
                        <a:rPr lang="en-US" sz="1600" dirty="0">
                          <a:highlight>
                            <a:srgbClr val="008000"/>
                          </a:highlight>
                          <a:latin typeface="Times New Roman" panose="02020603050405020304" pitchFamily="18" charset="0"/>
                          <a:cs typeface="Times New Roman" panose="02020603050405020304" pitchFamily="18" charset="0"/>
                        </a:rPr>
                        <a:t>Drawbacks</a:t>
                      </a:r>
                      <a:endParaRPr lang="en-US" sz="1600" dirty="0"/>
                    </a:p>
                  </a:txBody>
                  <a:tcPr/>
                </a:tc>
                <a:extLst>
                  <a:ext uri="{0D108BD9-81ED-4DB2-BD59-A6C34878D82A}">
                    <a16:rowId xmlns:a16="http://schemas.microsoft.com/office/drawing/2014/main" val="10000"/>
                  </a:ext>
                </a:extLst>
              </a:tr>
              <a:tr h="3467013">
                <a:tc>
                  <a:txBody>
                    <a:bodyPr/>
                    <a:lstStyle/>
                    <a:p>
                      <a:pPr algn="just"/>
                      <a:r>
                        <a:rPr lang="en-US" sz="1600" dirty="0"/>
                        <a:t>       </a:t>
                      </a:r>
                    </a:p>
                    <a:p>
                      <a:pPr algn="just"/>
                      <a:r>
                        <a:rPr lang="en-US" sz="1600" dirty="0"/>
                        <a:t>        3</a:t>
                      </a:r>
                    </a:p>
                  </a:txBody>
                  <a:tcPr/>
                </a:tc>
                <a:tc>
                  <a:txBody>
                    <a:bodyPr/>
                    <a:lstStyle/>
                    <a:p>
                      <a:pPr algn="just"/>
                      <a:r>
                        <a:rPr lang="en-US" sz="1600" dirty="0">
                          <a:latin typeface="Times New Roman" panose="02020603050405020304" pitchFamily="18" charset="0"/>
                          <a:cs typeface="Times New Roman" panose="02020603050405020304" pitchFamily="18" charset="0"/>
                        </a:rPr>
                        <a:t>A Review of Recent Developments in Driver Drowsiness Detection Systems</a:t>
                      </a:r>
                    </a:p>
                    <a:p>
                      <a:pPr algn="just"/>
                      <a:r>
                        <a:rPr lang="en-US" sz="1600" dirty="0">
                          <a:latin typeface="Times New Roman" panose="02020603050405020304" pitchFamily="18" charset="0"/>
                          <a:cs typeface="Times New Roman" panose="02020603050405020304" pitchFamily="18" charset="0"/>
                        </a:rPr>
                        <a:t>  </a:t>
                      </a:r>
                    </a:p>
                    <a:p>
                      <a:pPr algn="just"/>
                      <a:r>
                        <a:rPr lang="en-US" sz="1600" b="1" i="0" dirty="0">
                          <a:latin typeface="Times New Roman" panose="02020603050405020304" pitchFamily="18" charset="0"/>
                          <a:cs typeface="Times New Roman" panose="02020603050405020304" pitchFamily="18" charset="0"/>
                        </a:rPr>
                        <a:t>Year:</a:t>
                      </a:r>
                      <a:r>
                        <a:rPr lang="en-US" sz="1600" i="0" dirty="0">
                          <a:latin typeface="Times New Roman" panose="02020603050405020304" pitchFamily="18" charset="0"/>
                          <a:cs typeface="Times New Roman" panose="02020603050405020304" pitchFamily="18" charset="0"/>
                        </a:rPr>
                        <a:t> </a:t>
                      </a:r>
                      <a:r>
                        <a:rPr lang="en-US" sz="1600" dirty="0">
                          <a:latin typeface="Times New Roman" panose="02020603050405020304" pitchFamily="18" charset="0"/>
                          <a:cs typeface="Times New Roman" panose="02020603050405020304" pitchFamily="18" charset="0"/>
                        </a:rPr>
                        <a:t>2022</a:t>
                      </a:r>
                    </a:p>
                    <a:p>
                      <a:pPr algn="just"/>
                      <a:endParaRPr lang="en-US" sz="1600" dirty="0">
                        <a:latin typeface="Times New Roman" panose="02020603050405020304" pitchFamily="18" charset="0"/>
                        <a:cs typeface="Times New Roman" panose="02020603050405020304" pitchFamily="18" charset="0"/>
                      </a:endParaRPr>
                    </a:p>
                    <a:p>
                      <a:pPr algn="just"/>
                      <a:r>
                        <a:rPr lang="en-US" sz="1600" b="1" i="0" dirty="0">
                          <a:latin typeface="Times New Roman" panose="02020603050405020304" pitchFamily="18" charset="0"/>
                          <a:cs typeface="Times New Roman" panose="02020603050405020304" pitchFamily="18" charset="0"/>
                        </a:rPr>
                        <a:t>Author: </a:t>
                      </a:r>
                      <a:r>
                        <a:rPr lang="en-IN" sz="1600" dirty="0" err="1">
                          <a:latin typeface="Times New Roman" panose="02020603050405020304" pitchFamily="18" charset="0"/>
                          <a:cs typeface="Times New Roman" panose="02020603050405020304" pitchFamily="18" charset="0"/>
                        </a:rPr>
                        <a:t>Yaman</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Albadawi</a:t>
                      </a:r>
                      <a:r>
                        <a:rPr lang="en-IN" sz="1600" dirty="0">
                          <a:latin typeface="Times New Roman" panose="02020603050405020304" pitchFamily="18" charset="0"/>
                          <a:cs typeface="Times New Roman" panose="02020603050405020304" pitchFamily="18" charset="0"/>
                        </a:rPr>
                        <a:t>, Maen </a:t>
                      </a:r>
                      <a:r>
                        <a:rPr lang="en-IN" sz="1600" dirty="0" err="1">
                          <a:latin typeface="Times New Roman" panose="02020603050405020304" pitchFamily="18" charset="0"/>
                          <a:cs typeface="Times New Roman" panose="02020603050405020304" pitchFamily="18" charset="0"/>
                        </a:rPr>
                        <a:t>Takruri</a:t>
                      </a:r>
                      <a:r>
                        <a:rPr lang="en-IN" sz="1600" dirty="0">
                          <a:latin typeface="Times New Roman" panose="02020603050405020304" pitchFamily="18" charset="0"/>
                          <a:cs typeface="Times New Roman" panose="02020603050405020304" pitchFamily="18" charset="0"/>
                        </a:rPr>
                        <a:t>, Mohammed Awad</a:t>
                      </a:r>
                      <a:endParaRPr lang="en-US" sz="1600" dirty="0">
                        <a:latin typeface="Times New Roman" panose="02020603050405020304" pitchFamily="18" charset="0"/>
                        <a:cs typeface="Times New Roman" panose="02020603050405020304" pitchFamily="18" charset="0"/>
                      </a:endParaRPr>
                    </a:p>
                  </a:txBody>
                  <a:tcPr/>
                </a:tc>
                <a:tc>
                  <a:txBody>
                    <a:bodyPr/>
                    <a:lstStyle/>
                    <a:p>
                      <a:pPr algn="just"/>
                      <a:r>
                        <a:rPr lang="en-US" sz="1600" dirty="0">
                          <a:latin typeface="Times New Roman" panose="02020603050405020304" pitchFamily="18" charset="0"/>
                          <a:cs typeface="Times New Roman" panose="02020603050405020304" pitchFamily="18" charset="0"/>
                        </a:rPr>
                        <a:t>Various (SVM, KNN, CNN, ANN) for image-based, biological-based, and hybrid systems.</a:t>
                      </a:r>
                    </a:p>
                    <a:p>
                      <a:pPr algn="just"/>
                      <a:endParaRPr lang="en-US" sz="1600" b="1" dirty="0">
                        <a:latin typeface="Times New Roman" panose="02020603050405020304" pitchFamily="18" charset="0"/>
                        <a:cs typeface="Times New Roman" panose="02020603050405020304" pitchFamily="18" charset="0"/>
                      </a:endParaRPr>
                    </a:p>
                    <a:p>
                      <a:pPr algn="just"/>
                      <a:r>
                        <a:rPr lang="en-US" sz="1600" b="1" dirty="0">
                          <a:latin typeface="Times New Roman" panose="02020603050405020304" pitchFamily="18" charset="0"/>
                          <a:cs typeface="Times New Roman" panose="02020603050405020304" pitchFamily="18" charset="0"/>
                        </a:rPr>
                        <a:t>Method: </a:t>
                      </a:r>
                      <a:r>
                        <a:rPr lang="en-IN" sz="1600" dirty="0">
                          <a:latin typeface="Times New Roman" panose="02020603050405020304" pitchFamily="18" charset="0"/>
                          <a:cs typeface="Times New Roman" panose="02020603050405020304" pitchFamily="18" charset="0"/>
                        </a:rPr>
                        <a:t>Accuracy, Sensitivity, Precision</a:t>
                      </a:r>
                      <a:endParaRPr lang="en-US" sz="1600" dirty="0">
                        <a:latin typeface="Times New Roman" panose="02020603050405020304" pitchFamily="18" charset="0"/>
                        <a:cs typeface="Times New Roman" panose="02020603050405020304" pitchFamily="18" charset="0"/>
                      </a:endParaRPr>
                    </a:p>
                  </a:txBody>
                  <a:tcPr/>
                </a:tc>
                <a:tc>
                  <a:txBody>
                    <a:bodyPr/>
                    <a:lstStyle/>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Summarized DDD systems; classified systems into 4 categories based on input data type; highlighted key performance metrics. </a:t>
                      </a: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sz="1600" dirty="0">
                          <a:latin typeface="Times New Roman" panose="02020603050405020304" pitchFamily="18" charset="0"/>
                          <a:cs typeface="Times New Roman" panose="02020603050405020304" pitchFamily="18" charset="0"/>
                        </a:rPr>
                        <a:t>Image-based measures using CNN achieved the highest accuracy using the NTHU-DDD dataset​</a:t>
                      </a:r>
                    </a:p>
                  </a:txBody>
                  <a:tcPr/>
                </a:tc>
                <a:tc>
                  <a:txBody>
                    <a:bodyPr/>
                    <a:lstStyle/>
                    <a:p>
                      <a:pPr marL="0" marR="0" lvl="0" indent="0" algn="just" defTabSz="914400" rtl="0" eaLnBrk="1" fontAlgn="auto" latinLnBrk="0" hangingPunct="1">
                        <a:lnSpc>
                          <a:spcPct val="100000"/>
                        </a:lnSpc>
                        <a:spcBef>
                          <a:spcPts val="0"/>
                        </a:spcBef>
                        <a:spcAft>
                          <a:spcPts val="0"/>
                        </a:spcAft>
                        <a:buClrTx/>
                        <a:buSzTx/>
                        <a:buFontTx/>
                        <a:buNone/>
                        <a:defRPr/>
                      </a:pPr>
                      <a:r>
                        <a:rPr lang="en-US" sz="1600" dirty="0">
                          <a:latin typeface="Times New Roman" panose="02020603050405020304" pitchFamily="18" charset="0"/>
                          <a:cs typeface="Times New Roman" panose="02020603050405020304" pitchFamily="18" charset="0"/>
                        </a:rPr>
                        <a:t>High cost and intrusiveness of biological and hybrid-based systems; limited generalizability in real-world settings​</a:t>
                      </a:r>
                    </a:p>
                  </a:txBody>
                  <a:tcPr/>
                </a:tc>
                <a:extLst>
                  <a:ext uri="{0D108BD9-81ED-4DB2-BD59-A6C34878D82A}">
                    <a16:rowId xmlns:a16="http://schemas.microsoft.com/office/drawing/2014/main" val="10001"/>
                  </a:ext>
                </a:extLst>
              </a:tr>
              <a:tr h="2906688">
                <a:tc>
                  <a:txBody>
                    <a:bodyPr/>
                    <a:lstStyle/>
                    <a:p>
                      <a:pPr algn="just"/>
                      <a:r>
                        <a:rPr lang="en-US" sz="1600" dirty="0"/>
                        <a:t>        4</a:t>
                      </a:r>
                    </a:p>
                  </a:txBody>
                  <a:tcPr/>
                </a:tc>
                <a:tc>
                  <a:txBody>
                    <a:bodyPr/>
                    <a:lstStyle/>
                    <a:p>
                      <a:pPr algn="just"/>
                      <a:r>
                        <a:rPr lang="en-US" sz="1600" dirty="0">
                          <a:latin typeface="Times New Roman" panose="02020603050405020304" pitchFamily="18" charset="0"/>
                          <a:cs typeface="Times New Roman" panose="02020603050405020304" pitchFamily="18" charset="0"/>
                        </a:rPr>
                        <a:t>Survey on State-of-the-Art Drowsiness Detection Techniques</a:t>
                      </a:r>
                    </a:p>
                    <a:p>
                      <a:pPr algn="just"/>
                      <a:endParaRPr lang="en-US" sz="1600" b="1" i="0" dirty="0">
                        <a:latin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en-US" sz="1600" b="1" dirty="0">
                          <a:solidFill>
                            <a:schemeClr val="tx1"/>
                          </a:solidFill>
                          <a:latin typeface="Times New Roman" panose="02020603050405020304" pitchFamily="18" charset="0"/>
                          <a:cs typeface="Times New Roman" panose="02020603050405020304" pitchFamily="18" charset="0"/>
                        </a:rPr>
                        <a:t>Authors: </a:t>
                      </a:r>
                      <a:r>
                        <a:rPr lang="en-IN" sz="1600" dirty="0" err="1">
                          <a:latin typeface="Times New Roman" panose="02020603050405020304" pitchFamily="18" charset="0"/>
                          <a:cs typeface="Times New Roman" panose="02020603050405020304" pitchFamily="18" charset="0"/>
                        </a:rPr>
                        <a:t>muhammad</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ramzan</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hikmat</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ullah</a:t>
                      </a:r>
                      <a:r>
                        <a:rPr lang="en-IN" sz="1600" dirty="0">
                          <a:latin typeface="Times New Roman" panose="02020603050405020304" pitchFamily="18" charset="0"/>
                          <a:cs typeface="Times New Roman" panose="02020603050405020304" pitchFamily="18" charset="0"/>
                        </a:rPr>
                        <a:t> khan, shahid </a:t>
                      </a:r>
                      <a:r>
                        <a:rPr lang="en-IN" sz="1600" dirty="0" err="1">
                          <a:latin typeface="Times New Roman" panose="02020603050405020304" pitchFamily="18" charset="0"/>
                          <a:cs typeface="Times New Roman" panose="02020603050405020304" pitchFamily="18" charset="0"/>
                        </a:rPr>
                        <a:t>mahmoodawan</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amina</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ismail</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mahwish</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ilyas</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ahsan</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mahmood</a:t>
                      </a:r>
                      <a:endParaRPr lang="en-US" sz="1600" dirty="0">
                        <a:latin typeface="Times New Roman" panose="02020603050405020304" pitchFamily="18" charset="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defRPr/>
                      </a:pPr>
                      <a:r>
                        <a:rPr lang="en-US" sz="1600" dirty="0">
                          <a:latin typeface="Times New Roman" panose="02020603050405020304" pitchFamily="18" charset="0"/>
                          <a:cs typeface="Times New Roman" panose="02020603050405020304" pitchFamily="18" charset="0"/>
                        </a:rPr>
                        <a:t/>
                      </a:r>
                      <a:br>
                        <a:rPr lang="en-US" sz="1600" dirty="0">
                          <a:latin typeface="Times New Roman" panose="02020603050405020304" pitchFamily="18" charset="0"/>
                          <a:cs typeface="Times New Roman" panose="02020603050405020304" pitchFamily="18" charset="0"/>
                        </a:rPr>
                      </a:br>
                      <a:r>
                        <a:rPr lang="en-US" sz="1600" b="1" i="0" dirty="0">
                          <a:latin typeface="Times New Roman" panose="02020603050405020304" pitchFamily="18" charset="0"/>
                          <a:cs typeface="Times New Roman" panose="02020603050405020304" pitchFamily="18" charset="0"/>
                        </a:rPr>
                        <a:t>Year: </a:t>
                      </a:r>
                      <a:r>
                        <a:rPr lang="en-US" sz="1600" dirty="0">
                          <a:latin typeface="Times New Roman" panose="02020603050405020304" pitchFamily="18" charset="0"/>
                          <a:cs typeface="Times New Roman" panose="02020603050405020304" pitchFamily="18" charset="0"/>
                        </a:rPr>
                        <a:t>2019</a:t>
                      </a:r>
                    </a:p>
                  </a:txBody>
                  <a:tcPr/>
                </a:tc>
                <a:tc>
                  <a:txBody>
                    <a:bodyPr/>
                    <a:lstStyle/>
                    <a:p>
                      <a:pPr algn="just"/>
                      <a:r>
                        <a:rPr lang="da-DK" sz="1600" dirty="0">
                          <a:latin typeface="Times New Roman" panose="02020603050405020304" pitchFamily="18" charset="0"/>
                          <a:cs typeface="Times New Roman" panose="02020603050405020304" pitchFamily="18" charset="0"/>
                        </a:rPr>
                        <a:t>SVM, Hidden Markov Models (HMM), CNN</a:t>
                      </a:r>
                    </a:p>
                    <a:p>
                      <a:pPr algn="just"/>
                      <a:endParaRPr lang="da-DK" sz="1600" b="1" i="0" dirty="0">
                        <a:latin typeface="Times New Roman" panose="02020603050405020304" pitchFamily="18" charset="0"/>
                        <a:cs typeface="Times New Roman" panose="02020603050405020304" pitchFamily="18" charset="0"/>
                      </a:endParaRPr>
                    </a:p>
                    <a:p>
                      <a:pPr algn="just"/>
                      <a:r>
                        <a:rPr lang="en-US" sz="1600" b="1" i="0" dirty="0">
                          <a:latin typeface="Times New Roman" panose="02020603050405020304" pitchFamily="18" charset="0"/>
                          <a:cs typeface="Times New Roman" panose="02020603050405020304" pitchFamily="18" charset="0"/>
                        </a:rPr>
                        <a:t>Method: </a:t>
                      </a:r>
                      <a:r>
                        <a:rPr lang="en-US" sz="1600" dirty="0">
                          <a:latin typeface="Times New Roman" panose="02020603050405020304" pitchFamily="18" charset="0"/>
                          <a:cs typeface="Times New Roman" panose="02020603050405020304" pitchFamily="18" charset="0"/>
                        </a:rPr>
                        <a:t>F1-Score,Accuracy,Precision,Recall</a:t>
                      </a:r>
                    </a:p>
                  </a:txBody>
                  <a:tcPr/>
                </a:tc>
                <a:tc>
                  <a:txBody>
                    <a:bodyPr/>
                    <a:lstStyle/>
                    <a:p>
                      <a:pPr algn="just"/>
                      <a:r>
                        <a:rPr lang="en-US" sz="1600" dirty="0">
                          <a:latin typeface="Times New Roman" panose="02020603050405020304" pitchFamily="18" charset="0"/>
                          <a:cs typeface="Times New Roman" panose="02020603050405020304" pitchFamily="18" charset="0"/>
                        </a:rPr>
                        <a:t>Comprehensive comparison of different detection techniques based on physiological, behavioral, and vehicular parameters</a:t>
                      </a:r>
                    </a:p>
                  </a:txBody>
                  <a:tcPr/>
                </a:tc>
                <a:tc>
                  <a:txBody>
                    <a:bodyPr/>
                    <a:lstStyle/>
                    <a:p>
                      <a:pPr algn="just"/>
                      <a:r>
                        <a:rPr lang="en-US" sz="1600" dirty="0">
                          <a:latin typeface="Times New Roman" panose="02020603050405020304" pitchFamily="18" charset="0"/>
                          <a:cs typeface="Times New Roman" panose="02020603050405020304" pitchFamily="18" charset="0"/>
                        </a:rPr>
                        <a:t>HMM struggles with facial occlusions, CNN requires high computational power, physiological methods are intrusive​</a:t>
                      </a:r>
                    </a:p>
                  </a:txBody>
                  <a:tcPr/>
                </a:tc>
                <a:extLst>
                  <a:ext uri="{0D108BD9-81ED-4DB2-BD59-A6C34878D82A}">
                    <a16:rowId xmlns:a16="http://schemas.microsoft.com/office/drawing/2014/main" val="10002"/>
                  </a:ext>
                </a:extLst>
              </a:tr>
            </a:tbl>
          </a:graphicData>
        </a:graphic>
      </p:graphicFrame>
      <p:sp>
        <p:nvSpPr>
          <p:cNvPr id="3" name="Slide Number Placeholder 2"/>
          <p:cNvSpPr>
            <a:spLocks noGrp="1"/>
          </p:cNvSpPr>
          <p:nvPr>
            <p:ph type="sldNum" sz="quarter" idx="12"/>
          </p:nvPr>
        </p:nvSpPr>
        <p:spPr/>
        <p:txBody>
          <a:bodyPr/>
          <a:lstStyle/>
          <a:p>
            <a:fld id="{6D22F896-40B5-4ADD-8801-0D06FADFA095}" type="slidenum">
              <a:rPr lang="en-US" smtClean="0"/>
              <a:t>6</a:t>
            </a:fld>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CED0AA8-C591-BDD4-E7E1-9EE363035D13}"/>
              </a:ext>
            </a:extLst>
          </p:cNvPr>
          <p:cNvSpPr>
            <a:spLocks noGrp="1"/>
          </p:cNvSpPr>
          <p:nvPr>
            <p:ph type="sldNum" sz="quarter" idx="12"/>
          </p:nvPr>
        </p:nvSpPr>
        <p:spPr/>
        <p:txBody>
          <a:bodyPr/>
          <a:lstStyle/>
          <a:p>
            <a:fld id="{6D22F896-40B5-4ADD-8801-0D06FADFA095}" type="slidenum">
              <a:rPr lang="en-US" smtClean="0"/>
              <a:t>7</a:t>
            </a:fld>
            <a:endParaRPr lang="en-US" dirty="0"/>
          </a:p>
        </p:txBody>
      </p:sp>
      <p:graphicFrame>
        <p:nvGraphicFramePr>
          <p:cNvPr id="3" name="Content Placeholder 6">
            <a:extLst>
              <a:ext uri="{FF2B5EF4-FFF2-40B4-BE49-F238E27FC236}">
                <a16:creationId xmlns:a16="http://schemas.microsoft.com/office/drawing/2014/main" id="{38CDED9E-DF9E-8A76-F24F-96F8B34E54FF}"/>
              </a:ext>
            </a:extLst>
          </p:cNvPr>
          <p:cNvGraphicFramePr>
            <a:graphicFrameLocks/>
          </p:cNvGraphicFramePr>
          <p:nvPr>
            <p:extLst>
              <p:ext uri="{D42A27DB-BD31-4B8C-83A1-F6EECF244321}">
                <p14:modId xmlns:p14="http://schemas.microsoft.com/office/powerpoint/2010/main" val="3273757949"/>
              </p:ext>
            </p:extLst>
          </p:nvPr>
        </p:nvGraphicFramePr>
        <p:xfrm>
          <a:off x="0" y="0"/>
          <a:ext cx="12191999" cy="6857999"/>
        </p:xfrm>
        <a:graphic>
          <a:graphicData uri="http://schemas.openxmlformats.org/drawingml/2006/table">
            <a:tbl>
              <a:tblPr firstRow="1" bandRow="1">
                <a:tableStyleId>{00A15C55-8517-42AA-B614-E9B94910E393}</a:tableStyleId>
              </a:tblPr>
              <a:tblGrid>
                <a:gridCol w="1541929">
                  <a:extLst>
                    <a:ext uri="{9D8B030D-6E8A-4147-A177-3AD203B41FA5}">
                      <a16:colId xmlns:a16="http://schemas.microsoft.com/office/drawing/2014/main" val="20000"/>
                    </a:ext>
                  </a:extLst>
                </a:gridCol>
                <a:gridCol w="3334870">
                  <a:extLst>
                    <a:ext uri="{9D8B030D-6E8A-4147-A177-3AD203B41FA5}">
                      <a16:colId xmlns:a16="http://schemas.microsoft.com/office/drawing/2014/main" val="20001"/>
                    </a:ext>
                  </a:extLst>
                </a:gridCol>
                <a:gridCol w="2743200">
                  <a:extLst>
                    <a:ext uri="{9D8B030D-6E8A-4147-A177-3AD203B41FA5}">
                      <a16:colId xmlns:a16="http://schemas.microsoft.com/office/drawing/2014/main" val="20002"/>
                    </a:ext>
                  </a:extLst>
                </a:gridCol>
                <a:gridCol w="2474259">
                  <a:extLst>
                    <a:ext uri="{9D8B030D-6E8A-4147-A177-3AD203B41FA5}">
                      <a16:colId xmlns:a16="http://schemas.microsoft.com/office/drawing/2014/main" val="20003"/>
                    </a:ext>
                  </a:extLst>
                </a:gridCol>
                <a:gridCol w="2097741">
                  <a:extLst>
                    <a:ext uri="{9D8B030D-6E8A-4147-A177-3AD203B41FA5}">
                      <a16:colId xmlns:a16="http://schemas.microsoft.com/office/drawing/2014/main" val="20004"/>
                    </a:ext>
                  </a:extLst>
                </a:gridCol>
              </a:tblGrid>
              <a:tr h="840558">
                <a:tc>
                  <a:txBody>
                    <a:bodyPr/>
                    <a:lstStyle/>
                    <a:p>
                      <a:pPr algn="just"/>
                      <a:r>
                        <a:rPr lang="en-US" sz="1600" dirty="0"/>
                        <a:t>      </a:t>
                      </a:r>
                      <a:r>
                        <a:rPr lang="en-US" sz="1600" dirty="0" err="1">
                          <a:highlight>
                            <a:srgbClr val="008000"/>
                          </a:highlight>
                          <a:latin typeface="Times New Roman" panose="02020603050405020304" pitchFamily="18" charset="0"/>
                          <a:cs typeface="Times New Roman" panose="02020603050405020304" pitchFamily="18" charset="0"/>
                        </a:rPr>
                        <a:t>S.No</a:t>
                      </a:r>
                      <a:endParaRPr lang="en-US" sz="1600" dirty="0">
                        <a:highlight>
                          <a:srgbClr val="008000"/>
                        </a:highlight>
                        <a:latin typeface="Times New Roman" panose="02020603050405020304" pitchFamily="18" charset="0"/>
                        <a:cs typeface="Times New Roman" panose="02020603050405020304" pitchFamily="18" charset="0"/>
                      </a:endParaRPr>
                    </a:p>
                  </a:txBody>
                  <a:tcPr/>
                </a:tc>
                <a:tc>
                  <a:txBody>
                    <a:bodyPr/>
                    <a:lstStyle/>
                    <a:p>
                      <a:pPr algn="just"/>
                      <a:r>
                        <a:rPr lang="en-US" sz="1600" dirty="0"/>
                        <a:t>                 </a:t>
                      </a:r>
                      <a:r>
                        <a:rPr lang="en-US" sz="1600" b="1" dirty="0">
                          <a:latin typeface="Times New Roman" panose="02020603050405020304" pitchFamily="18" charset="0"/>
                          <a:cs typeface="Times New Roman" panose="02020603050405020304" pitchFamily="18" charset="0"/>
                        </a:rPr>
                        <a:t> </a:t>
                      </a:r>
                      <a:r>
                        <a:rPr lang="en-US" sz="1600" b="1" dirty="0">
                          <a:highlight>
                            <a:srgbClr val="008000"/>
                          </a:highlight>
                          <a:latin typeface="Times New Roman" panose="02020603050405020304" pitchFamily="18" charset="0"/>
                          <a:cs typeface="Times New Roman" panose="02020603050405020304" pitchFamily="18" charset="0"/>
                        </a:rPr>
                        <a:t>Paper Name</a:t>
                      </a:r>
                      <a:endParaRPr lang="en-US" sz="1600" dirty="0"/>
                    </a:p>
                  </a:txBody>
                  <a:tcPr/>
                </a:tc>
                <a:tc>
                  <a:txBody>
                    <a:bodyPr/>
                    <a:lstStyle/>
                    <a:p>
                      <a:pPr algn="just"/>
                      <a:r>
                        <a:rPr lang="en-US" sz="1600" dirty="0">
                          <a:latin typeface="Times New Roman" panose="02020603050405020304" pitchFamily="18" charset="0"/>
                          <a:cs typeface="Times New Roman" panose="02020603050405020304" pitchFamily="18" charset="0"/>
                        </a:rPr>
                        <a:t>    </a:t>
                      </a:r>
                      <a:r>
                        <a:rPr lang="en-US" sz="1600" dirty="0">
                          <a:solidFill>
                            <a:schemeClr val="bg1"/>
                          </a:solidFill>
                          <a:highlight>
                            <a:srgbClr val="008000"/>
                          </a:highlight>
                          <a:latin typeface="Times New Roman" panose="02020603050405020304" pitchFamily="18" charset="0"/>
                          <a:cs typeface="Times New Roman" panose="02020603050405020304" pitchFamily="18" charset="0"/>
                        </a:rPr>
                        <a:t>Algorithm Used  </a:t>
                      </a:r>
                    </a:p>
                  </a:txBody>
                  <a:tcPr/>
                </a:tc>
                <a:tc>
                  <a:txBody>
                    <a:bodyPr/>
                    <a:lstStyle/>
                    <a:p>
                      <a:pPr algn="just"/>
                      <a:r>
                        <a:rPr lang="en-US" sz="1600" dirty="0"/>
                        <a:t>              </a:t>
                      </a:r>
                      <a:r>
                        <a:rPr lang="en-US" sz="1600" dirty="0">
                          <a:highlight>
                            <a:srgbClr val="008000"/>
                          </a:highlight>
                          <a:latin typeface="Times New Roman" panose="02020603050405020304" pitchFamily="18" charset="0"/>
                          <a:cs typeface="Times New Roman" panose="02020603050405020304" pitchFamily="18" charset="0"/>
                        </a:rPr>
                        <a:t>Solutions</a:t>
                      </a:r>
                      <a:endParaRPr lang="en-US" sz="1600" dirty="0"/>
                    </a:p>
                  </a:txBody>
                  <a:tcPr/>
                </a:tc>
                <a:tc>
                  <a:txBody>
                    <a:bodyPr/>
                    <a:lstStyle/>
                    <a:p>
                      <a:pPr algn="just"/>
                      <a:r>
                        <a:rPr lang="en-US" sz="1600" dirty="0"/>
                        <a:t>        </a:t>
                      </a:r>
                      <a:r>
                        <a:rPr lang="en-US" sz="1600" dirty="0">
                          <a:highlight>
                            <a:srgbClr val="008000"/>
                          </a:highlight>
                          <a:latin typeface="Times New Roman" panose="02020603050405020304" pitchFamily="18" charset="0"/>
                          <a:cs typeface="Times New Roman" panose="02020603050405020304" pitchFamily="18" charset="0"/>
                        </a:rPr>
                        <a:t>Drawbacks</a:t>
                      </a:r>
                      <a:endParaRPr lang="en-US" sz="1600" dirty="0"/>
                    </a:p>
                  </a:txBody>
                  <a:tcPr/>
                </a:tc>
                <a:extLst>
                  <a:ext uri="{0D108BD9-81ED-4DB2-BD59-A6C34878D82A}">
                    <a16:rowId xmlns:a16="http://schemas.microsoft.com/office/drawing/2014/main" val="10000"/>
                  </a:ext>
                </a:extLst>
              </a:tr>
              <a:tr h="6017441">
                <a:tc>
                  <a:txBody>
                    <a:bodyPr/>
                    <a:lstStyle/>
                    <a:p>
                      <a:r>
                        <a:rPr lang="en-US" sz="1600" dirty="0"/>
                        <a:t>                 5</a:t>
                      </a:r>
                    </a:p>
                  </a:txBody>
                  <a:tcPr/>
                </a:tc>
                <a:tc>
                  <a:txBody>
                    <a:bodyPr/>
                    <a:lstStyle/>
                    <a:p>
                      <a:r>
                        <a:rPr lang="en-IN" sz="1600" dirty="0">
                          <a:latin typeface="Times New Roman" panose="02020603050405020304" pitchFamily="18" charset="0"/>
                          <a:cs typeface="Times New Roman" panose="02020603050405020304" pitchFamily="18" charset="0"/>
                        </a:rPr>
                        <a:t>Driver Drowsiness Detection System</a:t>
                      </a:r>
                    </a:p>
                    <a:p>
                      <a:r>
                        <a:rPr lang="en-US" sz="1600" b="1" dirty="0">
                          <a:solidFill>
                            <a:schemeClr val="tx1"/>
                          </a:solidFill>
                          <a:latin typeface="Times New Roman" panose="02020603050405020304" pitchFamily="18" charset="0"/>
                          <a:cs typeface="Times New Roman" panose="02020603050405020304" pitchFamily="18" charset="0"/>
                        </a:rPr>
                        <a:t>Authors: </a:t>
                      </a:r>
                      <a:r>
                        <a:rPr lang="en-IN" sz="1600" dirty="0">
                          <a:latin typeface="Times New Roman" panose="02020603050405020304" pitchFamily="18" charset="0"/>
                          <a:cs typeface="Times New Roman" panose="02020603050405020304" pitchFamily="18" charset="0"/>
                        </a:rPr>
                        <a:t>Belal ALSHAQAQI, Abdullah Salem BAQUHAIZEL, Mohamed El Amine OUIS, </a:t>
                      </a:r>
                      <a:r>
                        <a:rPr lang="en-IN" sz="1600" dirty="0" err="1">
                          <a:latin typeface="Times New Roman" panose="02020603050405020304" pitchFamily="18" charset="0"/>
                          <a:cs typeface="Times New Roman" panose="02020603050405020304" pitchFamily="18" charset="0"/>
                        </a:rPr>
                        <a:t>Meriem</a:t>
                      </a:r>
                      <a:r>
                        <a:rPr lang="en-IN" sz="1600" dirty="0">
                          <a:latin typeface="Times New Roman" panose="02020603050405020304" pitchFamily="18" charset="0"/>
                          <a:cs typeface="Times New Roman" panose="02020603050405020304" pitchFamily="18" charset="0"/>
                        </a:rPr>
                        <a:t> BOUMEHED, Abdelaziz OUAMR, Mokhtar KECHE</a:t>
                      </a:r>
                    </a:p>
                    <a:p>
                      <a:r>
                        <a:rPr lang="en-US" sz="1600" b="1" i="0" dirty="0">
                          <a:latin typeface="Times New Roman" panose="02020603050405020304" pitchFamily="18" charset="0"/>
                          <a:cs typeface="Times New Roman" panose="02020603050405020304" pitchFamily="18" charset="0"/>
                        </a:rPr>
                        <a:t>Year: </a:t>
                      </a:r>
                      <a:r>
                        <a:rPr lang="en-US" sz="1600" dirty="0">
                          <a:latin typeface="Times New Roman" panose="02020603050405020304" pitchFamily="18" charset="0"/>
                          <a:cs typeface="Times New Roman" panose="02020603050405020304" pitchFamily="18" charset="0"/>
                        </a:rPr>
                        <a:t>2013</a:t>
                      </a:r>
                      <a:endParaRPr lang="en-IN" sz="1600" dirty="0">
                        <a:latin typeface="Times New Roman" panose="02020603050405020304" pitchFamily="18" charset="0"/>
                        <a:cs typeface="Times New Roman" panose="02020603050405020304" pitchFamily="18" charset="0"/>
                      </a:endParaRPr>
                    </a:p>
                  </a:txBody>
                  <a:tcPr/>
                </a:tc>
                <a:tc>
                  <a:txBody>
                    <a:bodyPr/>
                    <a:lstStyle/>
                    <a:p>
                      <a:r>
                        <a:rPr lang="en-IN" sz="1600" b="1" dirty="0">
                          <a:latin typeface="Times New Roman" panose="02020603050405020304" pitchFamily="18" charset="0"/>
                          <a:cs typeface="Times New Roman" panose="02020603050405020304" pitchFamily="18" charset="0"/>
                        </a:rPr>
                        <a:t>Algorithm:</a:t>
                      </a:r>
                      <a:r>
                        <a:rPr lang="en-IN" sz="1600" dirty="0">
                          <a:latin typeface="Times New Roman" panose="02020603050405020304" pitchFamily="18" charset="0"/>
                          <a:cs typeface="Times New Roman" panose="02020603050405020304" pitchFamily="18" charset="0"/>
                        </a:rPr>
                        <a:t> Face Detection using Symmetry, Eyes Localization using Symmetry, Eye State Detection using Hough Transform for Circles (HTC), Tracking with Sum of Absolute Differences (SAD) </a:t>
                      </a:r>
                      <a:br>
                        <a:rPr lang="en-IN" sz="1600" dirty="0">
                          <a:latin typeface="Times New Roman" panose="02020603050405020304" pitchFamily="18" charset="0"/>
                          <a:cs typeface="Times New Roman" panose="02020603050405020304" pitchFamily="18" charset="0"/>
                        </a:rPr>
                      </a:br>
                      <a:r>
                        <a:rPr lang="en-IN" sz="1600" b="1" dirty="0">
                          <a:latin typeface="Times New Roman" panose="02020603050405020304" pitchFamily="18" charset="0"/>
                          <a:cs typeface="Times New Roman" panose="02020603050405020304" pitchFamily="18" charset="0"/>
                        </a:rPr>
                        <a:t>Evaluation Metrics:</a:t>
                      </a:r>
                      <a:r>
                        <a:rPr lang="en-IN" sz="1600" dirty="0">
                          <a:latin typeface="Times New Roman" panose="02020603050405020304" pitchFamily="18" charset="0"/>
                          <a:cs typeface="Times New Roman" panose="02020603050405020304" pitchFamily="18" charset="0"/>
                        </a:rPr>
                        <a:t> Accuracy of eye state detection, False detection rate</a:t>
                      </a:r>
                      <a:endParaRPr lang="en-US" sz="1600" dirty="0">
                        <a:latin typeface="Times New Roman" panose="02020603050405020304" pitchFamily="18" charset="0"/>
                        <a:cs typeface="Times New Roman" panose="02020603050405020304" pitchFamily="18" charset="0"/>
                      </a:endParaRPr>
                    </a:p>
                  </a:txBody>
                  <a:tcPr/>
                </a:tc>
                <a:tc>
                  <a:txBody>
                    <a:bodyPr/>
                    <a:lstStyle/>
                    <a:p>
                      <a:pPr algn="just"/>
                      <a:r>
                        <a:rPr lang="en-US" sz="1600" dirty="0">
                          <a:latin typeface="Times New Roman" panose="02020603050405020304" pitchFamily="18" charset="0"/>
                          <a:cs typeface="Times New Roman" panose="02020603050405020304" pitchFamily="18" charset="0"/>
                        </a:rPr>
                        <a:t>The model successfully detects drowsiness based on PERCLOS using an IR camera. It provides high accuracy in both day and night conditions.</a:t>
                      </a:r>
                    </a:p>
                  </a:txBody>
                  <a:tcPr/>
                </a:tc>
                <a:tc>
                  <a:txBody>
                    <a:bodyPr/>
                    <a:lstStyle/>
                    <a:p>
                      <a:pPr marL="285750" indent="-285750" algn="l">
                        <a:buFontTx/>
                        <a:buChar char="-"/>
                      </a:pPr>
                      <a:r>
                        <a:rPr lang="en-US" sz="1600" dirty="0">
                          <a:latin typeface="Times New Roman" panose="02020603050405020304" pitchFamily="18" charset="0"/>
                          <a:cs typeface="Times New Roman" panose="02020603050405020304" pitchFamily="18" charset="0"/>
                        </a:rPr>
                        <a:t>Limited to infrared cameras, which may not be available in all vehicles. </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Performance may degrade in extreme lighting conditions. </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Requires further</a:t>
                      </a:r>
                    </a:p>
                    <a:p>
                      <a:pPr marL="0" indent="0" algn="l">
                        <a:buFontTx/>
                        <a:buNone/>
                      </a:pPr>
                      <a:endParaRPr lang="en-US" sz="1600" dirty="0">
                        <a:latin typeface="Times New Roman" panose="02020603050405020304" pitchFamily="18" charset="0"/>
                        <a:cs typeface="Times New Roman" panose="02020603050405020304" pitchFamily="18" charset="0"/>
                      </a:endParaRPr>
                    </a:p>
                    <a:p>
                      <a:pPr marL="0" indent="0" algn="l">
                        <a:buFontTx/>
                        <a:buNone/>
                      </a:pPr>
                      <a:endParaRPr lang="en-US" sz="1600" dirty="0">
                        <a:latin typeface="Times New Roman" panose="02020603050405020304" pitchFamily="18" charset="0"/>
                        <a:cs typeface="Times New Roman" panose="02020603050405020304" pitchFamily="18" charset="0"/>
                      </a:endParaRPr>
                    </a:p>
                    <a:p>
                      <a:pPr marL="0" indent="0" algn="l">
                        <a:buFontTx/>
                        <a:buNone/>
                      </a:pPr>
                      <a:endParaRPr lang="en-US" sz="16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275579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31B1AE-F5F2-45BC-40D6-74B94BB68EFF}"/>
              </a:ext>
            </a:extLst>
          </p:cNvPr>
          <p:cNvSpPr>
            <a:spLocks noGrp="1"/>
          </p:cNvSpPr>
          <p:nvPr>
            <p:ph type="sldNum" sz="quarter" idx="12"/>
          </p:nvPr>
        </p:nvSpPr>
        <p:spPr/>
        <p:txBody>
          <a:bodyPr/>
          <a:lstStyle/>
          <a:p>
            <a:fld id="{6D22F896-40B5-4ADD-8801-0D06FADFA095}" type="slidenum">
              <a:rPr lang="en-US" smtClean="0"/>
              <a:t>8</a:t>
            </a:fld>
            <a:endParaRPr lang="en-US" dirty="0"/>
          </a:p>
        </p:txBody>
      </p:sp>
      <p:graphicFrame>
        <p:nvGraphicFramePr>
          <p:cNvPr id="3" name="Content Placeholder 3">
            <a:extLst>
              <a:ext uri="{FF2B5EF4-FFF2-40B4-BE49-F238E27FC236}">
                <a16:creationId xmlns:a16="http://schemas.microsoft.com/office/drawing/2014/main" id="{08561DB0-158D-59D8-2E55-255ACFA52C43}"/>
              </a:ext>
            </a:extLst>
          </p:cNvPr>
          <p:cNvGraphicFramePr>
            <a:graphicFrameLocks/>
          </p:cNvGraphicFramePr>
          <p:nvPr>
            <p:extLst>
              <p:ext uri="{D42A27DB-BD31-4B8C-83A1-F6EECF244321}">
                <p14:modId xmlns:p14="http://schemas.microsoft.com/office/powerpoint/2010/main" val="897657044"/>
              </p:ext>
            </p:extLst>
          </p:nvPr>
        </p:nvGraphicFramePr>
        <p:xfrm>
          <a:off x="0" y="1"/>
          <a:ext cx="12192000" cy="6939537"/>
        </p:xfrm>
        <a:graphic>
          <a:graphicData uri="http://schemas.openxmlformats.org/drawingml/2006/table">
            <a:tbl>
              <a:tblPr firstRow="1" bandRow="1">
                <a:tableStyleId>{00A15C55-8517-42AA-B614-E9B94910E393}</a:tableStyleId>
              </a:tblPr>
              <a:tblGrid>
                <a:gridCol w="2438400">
                  <a:extLst>
                    <a:ext uri="{9D8B030D-6E8A-4147-A177-3AD203B41FA5}">
                      <a16:colId xmlns:a16="http://schemas.microsoft.com/office/drawing/2014/main" val="1413081933"/>
                    </a:ext>
                  </a:extLst>
                </a:gridCol>
                <a:gridCol w="2438400">
                  <a:extLst>
                    <a:ext uri="{9D8B030D-6E8A-4147-A177-3AD203B41FA5}">
                      <a16:colId xmlns:a16="http://schemas.microsoft.com/office/drawing/2014/main" val="3579301259"/>
                    </a:ext>
                  </a:extLst>
                </a:gridCol>
                <a:gridCol w="2438400">
                  <a:extLst>
                    <a:ext uri="{9D8B030D-6E8A-4147-A177-3AD203B41FA5}">
                      <a16:colId xmlns:a16="http://schemas.microsoft.com/office/drawing/2014/main" val="1532961446"/>
                    </a:ext>
                  </a:extLst>
                </a:gridCol>
                <a:gridCol w="2513774">
                  <a:extLst>
                    <a:ext uri="{9D8B030D-6E8A-4147-A177-3AD203B41FA5}">
                      <a16:colId xmlns:a16="http://schemas.microsoft.com/office/drawing/2014/main" val="601545999"/>
                    </a:ext>
                  </a:extLst>
                </a:gridCol>
                <a:gridCol w="2363026">
                  <a:extLst>
                    <a:ext uri="{9D8B030D-6E8A-4147-A177-3AD203B41FA5}">
                      <a16:colId xmlns:a16="http://schemas.microsoft.com/office/drawing/2014/main" val="2133712645"/>
                    </a:ext>
                  </a:extLst>
                </a:gridCol>
              </a:tblGrid>
              <a:tr h="356796">
                <a:tc>
                  <a:txBody>
                    <a:bodyPr/>
                    <a:lstStyle/>
                    <a:p>
                      <a:r>
                        <a:rPr lang="en-US" sz="1600" dirty="0"/>
                        <a:t>             </a:t>
                      </a:r>
                      <a:r>
                        <a:rPr lang="en-US" sz="1600" dirty="0" err="1">
                          <a:highlight>
                            <a:srgbClr val="008000"/>
                          </a:highlight>
                          <a:latin typeface="Times New Roman" panose="02020603050405020304" pitchFamily="18" charset="0"/>
                          <a:cs typeface="Times New Roman" panose="02020603050405020304" pitchFamily="18" charset="0"/>
                        </a:rPr>
                        <a:t>S.No</a:t>
                      </a:r>
                      <a:endParaRPr lang="en-US" sz="1600" dirty="0"/>
                    </a:p>
                  </a:txBody>
                  <a:tcPr/>
                </a:tc>
                <a:tc>
                  <a:txBody>
                    <a:bodyPr/>
                    <a:lstStyle/>
                    <a:p>
                      <a:r>
                        <a:rPr lang="en-US" sz="1600" dirty="0"/>
                        <a:t>         </a:t>
                      </a:r>
                      <a:r>
                        <a:rPr lang="en-US" sz="1600" b="1" dirty="0">
                          <a:highlight>
                            <a:srgbClr val="008000"/>
                          </a:highlight>
                          <a:latin typeface="Times New Roman" panose="02020603050405020304" pitchFamily="18" charset="0"/>
                          <a:cs typeface="Times New Roman" panose="02020603050405020304" pitchFamily="18" charset="0"/>
                        </a:rPr>
                        <a:t>Paper Name</a:t>
                      </a:r>
                      <a:endParaRPr lang="en-US" sz="1600" dirty="0"/>
                    </a:p>
                  </a:txBody>
                  <a:tcPr/>
                </a:tc>
                <a:tc>
                  <a:txBody>
                    <a:bodyPr/>
                    <a:lstStyle/>
                    <a:p>
                      <a:r>
                        <a:rPr lang="en-US" sz="1600" dirty="0">
                          <a:solidFill>
                            <a:schemeClr val="bg1"/>
                          </a:solidFill>
                          <a:highlight>
                            <a:srgbClr val="008000"/>
                          </a:highlight>
                          <a:latin typeface="Times New Roman" panose="02020603050405020304" pitchFamily="18" charset="0"/>
                          <a:cs typeface="Times New Roman" panose="02020603050405020304" pitchFamily="18" charset="0"/>
                        </a:rPr>
                        <a:t> Algorithm Used </a:t>
                      </a:r>
                      <a:endParaRPr lang="en-US" sz="1600" dirty="0"/>
                    </a:p>
                  </a:txBody>
                  <a:tcPr/>
                </a:tc>
                <a:tc>
                  <a:txBody>
                    <a:bodyPr/>
                    <a:lstStyle/>
                    <a:p>
                      <a:r>
                        <a:rPr lang="en-US" sz="1600" dirty="0"/>
                        <a:t>             </a:t>
                      </a:r>
                      <a:r>
                        <a:rPr lang="en-US" sz="1600" dirty="0">
                          <a:highlight>
                            <a:srgbClr val="008000"/>
                          </a:highlight>
                          <a:latin typeface="Times New Roman" panose="02020603050405020304" pitchFamily="18" charset="0"/>
                          <a:cs typeface="Times New Roman" panose="02020603050405020304" pitchFamily="18" charset="0"/>
                        </a:rPr>
                        <a:t>Solutions</a:t>
                      </a:r>
                      <a:endParaRPr lang="en-US" sz="1600" dirty="0"/>
                    </a:p>
                  </a:txBody>
                  <a:tcPr/>
                </a:tc>
                <a:tc>
                  <a:txBody>
                    <a:bodyPr/>
                    <a:lstStyle/>
                    <a:p>
                      <a:r>
                        <a:rPr lang="en-US" sz="1600" dirty="0"/>
                        <a:t>          </a:t>
                      </a:r>
                      <a:r>
                        <a:rPr lang="en-US" sz="1600" dirty="0">
                          <a:highlight>
                            <a:srgbClr val="008000"/>
                          </a:highlight>
                          <a:latin typeface="Times New Roman" panose="02020603050405020304" pitchFamily="18" charset="0"/>
                          <a:cs typeface="Times New Roman" panose="02020603050405020304" pitchFamily="18" charset="0"/>
                        </a:rPr>
                        <a:t>Drawbacks</a:t>
                      </a:r>
                      <a:endParaRPr lang="en-US" sz="1600" dirty="0"/>
                    </a:p>
                  </a:txBody>
                  <a:tcPr/>
                </a:tc>
                <a:extLst>
                  <a:ext uri="{0D108BD9-81ED-4DB2-BD59-A6C34878D82A}">
                    <a16:rowId xmlns:a16="http://schemas.microsoft.com/office/drawing/2014/main" val="2323264486"/>
                  </a:ext>
                </a:extLst>
              </a:tr>
              <a:tr h="2692143">
                <a:tc>
                  <a:txBody>
                    <a:bodyPr/>
                    <a:lstStyle/>
                    <a:p>
                      <a:pPr lvl="0">
                        <a:lnSpc>
                          <a:spcPct val="100000"/>
                        </a:lnSpc>
                      </a:pPr>
                      <a:r>
                        <a:rPr lang="en-US" sz="1600" dirty="0">
                          <a:latin typeface="Times New Roman" panose="02020603050405020304" pitchFamily="18" charset="0"/>
                          <a:cs typeface="Times New Roman" panose="02020603050405020304" pitchFamily="18" charset="0"/>
                        </a:rPr>
                        <a:t>                 6</a:t>
                      </a:r>
                    </a:p>
                  </a:txBody>
                  <a:tcPr/>
                </a:tc>
                <a:tc>
                  <a:txBody>
                    <a:bodyPr/>
                    <a:lstStyle/>
                    <a:p>
                      <a:pPr lvl="0">
                        <a:lnSpc>
                          <a:spcPct val="100000"/>
                        </a:lnSpc>
                      </a:pPr>
                      <a:r>
                        <a:rPr lang="en-US" sz="1600" dirty="0">
                          <a:latin typeface="Times New Roman" panose="02020603050405020304" pitchFamily="18" charset="0"/>
                          <a:cs typeface="Times New Roman" panose="02020603050405020304" pitchFamily="18" charset="0"/>
                        </a:rPr>
                        <a:t>Real-time Driver Drowsiness Detection using Computer Vision</a:t>
                      </a:r>
                      <a:endParaRPr lang="en-US" sz="1600" b="1" i="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latin typeface="Times New Roman" panose="02020603050405020304" pitchFamily="18" charset="0"/>
                          <a:cs typeface="Times New Roman" panose="02020603050405020304" pitchFamily="18" charset="0"/>
                        </a:rPr>
                        <a:t>Authors: </a:t>
                      </a:r>
                      <a:r>
                        <a:rPr lang="en-IN" sz="1600" dirty="0" err="1">
                          <a:latin typeface="Times New Roman" panose="02020603050405020304" pitchFamily="18" charset="0"/>
                          <a:cs typeface="Times New Roman" panose="02020603050405020304" pitchFamily="18" charset="0"/>
                        </a:rPr>
                        <a:t>Mahek</a:t>
                      </a:r>
                      <a:r>
                        <a:rPr lang="en-IN" sz="1600" dirty="0">
                          <a:latin typeface="Times New Roman" panose="02020603050405020304" pitchFamily="18" charset="0"/>
                          <a:cs typeface="Times New Roman" panose="02020603050405020304" pitchFamily="18" charset="0"/>
                        </a:rPr>
                        <a:t> Jain, Bhavya </a:t>
                      </a:r>
                      <a:r>
                        <a:rPr lang="en-IN" sz="1600" dirty="0" err="1">
                          <a:latin typeface="Times New Roman" panose="02020603050405020304" pitchFamily="18" charset="0"/>
                          <a:cs typeface="Times New Roman" panose="02020603050405020304" pitchFamily="18" charset="0"/>
                        </a:rPr>
                        <a:t>Bhagerathi</a:t>
                      </a:r>
                      <a:r>
                        <a:rPr lang="en-IN" sz="1600" dirty="0">
                          <a:latin typeface="Times New Roman" panose="02020603050405020304" pitchFamily="18" charset="0"/>
                          <a:cs typeface="Times New Roman" panose="02020603050405020304" pitchFamily="18" charset="0"/>
                        </a:rPr>
                        <a:t>, </a:t>
                      </a:r>
                      <a:r>
                        <a:rPr lang="en-IN" sz="1600" dirty="0" err="1">
                          <a:latin typeface="Times New Roman" panose="02020603050405020304" pitchFamily="18" charset="0"/>
                          <a:cs typeface="Times New Roman" panose="02020603050405020304" pitchFamily="18" charset="0"/>
                        </a:rPr>
                        <a:t>Sowmyarani</a:t>
                      </a:r>
                      <a:r>
                        <a:rPr lang="en-IN" sz="1600" dirty="0">
                          <a:latin typeface="Times New Roman" panose="02020603050405020304" pitchFamily="18" charset="0"/>
                          <a:cs typeface="Times New Roman" panose="02020603050405020304" pitchFamily="18" charset="0"/>
                        </a:rPr>
                        <a:t> C N</a:t>
                      </a:r>
                      <a:r>
                        <a:rPr lang="en-US" sz="1600" dirty="0">
                          <a:latin typeface="Times New Roman" panose="02020603050405020304" pitchFamily="18" charset="0"/>
                          <a:cs typeface="Times New Roman" panose="02020603050405020304" pitchFamily="18" charset="0"/>
                        </a:rPr>
                        <a:t/>
                      </a:r>
                      <a:br>
                        <a:rPr lang="en-US" sz="1600" dirty="0">
                          <a:latin typeface="Times New Roman" panose="02020603050405020304" pitchFamily="18" charset="0"/>
                          <a:cs typeface="Times New Roman" panose="02020603050405020304" pitchFamily="18" charset="0"/>
                        </a:rPr>
                      </a:br>
                      <a:r>
                        <a:rPr lang="en-US" sz="1600" b="1" i="0" dirty="0">
                          <a:latin typeface="Times New Roman" panose="02020603050405020304" pitchFamily="18" charset="0"/>
                          <a:cs typeface="Times New Roman" panose="02020603050405020304" pitchFamily="18" charset="0"/>
                        </a:rPr>
                        <a:t>Year: </a:t>
                      </a:r>
                      <a:r>
                        <a:rPr lang="en-US" sz="1600" dirty="0">
                          <a:latin typeface="Times New Roman" panose="02020603050405020304" pitchFamily="18" charset="0"/>
                          <a:cs typeface="Times New Roman" panose="02020603050405020304" pitchFamily="18" charset="0"/>
                        </a:rPr>
                        <a:t>2021</a:t>
                      </a:r>
                    </a:p>
                  </a:txBody>
                  <a:tcPr/>
                </a:tc>
                <a:tc>
                  <a:txBody>
                    <a:bodyPr/>
                    <a:lstStyle/>
                    <a:p>
                      <a:pPr marL="285750" lvl="0" indent="-285750">
                        <a:lnSpc>
                          <a:spcPct val="100000"/>
                        </a:lnSpc>
                        <a:buFontTx/>
                        <a:buChar char="-"/>
                      </a:pPr>
                      <a:r>
                        <a:rPr lang="en-US" sz="1600" b="1" dirty="0">
                          <a:latin typeface="Times New Roman" panose="02020603050405020304" pitchFamily="18" charset="0"/>
                          <a:cs typeface="Times New Roman" panose="02020603050405020304" pitchFamily="18" charset="0"/>
                        </a:rPr>
                        <a:t>Eye Aspect Ratio (EAR)</a:t>
                      </a:r>
                      <a:r>
                        <a:rPr lang="en-US" sz="1600" dirty="0">
                          <a:latin typeface="Times New Roman" panose="02020603050405020304" pitchFamily="18" charset="0"/>
                          <a:cs typeface="Times New Roman" panose="02020603050405020304" pitchFamily="18" charset="0"/>
                        </a:rPr>
                        <a:t> for eye closure detection </a:t>
                      </a:r>
                    </a:p>
                    <a:p>
                      <a:pPr marL="285750" lvl="0" indent="-285750">
                        <a:lnSpc>
                          <a:spcPct val="100000"/>
                        </a:lnSpc>
                        <a:buFontTx/>
                        <a:buChar char="-"/>
                      </a:pPr>
                      <a:r>
                        <a:rPr lang="en-US" sz="1600" b="1" dirty="0">
                          <a:latin typeface="Times New Roman" panose="02020603050405020304" pitchFamily="18" charset="0"/>
                          <a:cs typeface="Times New Roman" panose="02020603050405020304" pitchFamily="18" charset="0"/>
                        </a:rPr>
                        <a:t>Mouth Aspect Ratio (MAR)</a:t>
                      </a:r>
                      <a:r>
                        <a:rPr lang="en-US" sz="1600" dirty="0">
                          <a:latin typeface="Times New Roman" panose="02020603050405020304" pitchFamily="18" charset="0"/>
                          <a:cs typeface="Times New Roman" panose="02020603050405020304" pitchFamily="18" charset="0"/>
                        </a:rPr>
                        <a:t> for yawning detection</a:t>
                      </a:r>
                    </a:p>
                    <a:p>
                      <a:pPr marL="285750" lvl="0" indent="-285750">
                        <a:lnSpc>
                          <a:spcPct val="100000"/>
                        </a:lnSpc>
                        <a:buFontTx/>
                        <a:buChar char="-"/>
                      </a:pPr>
                      <a:r>
                        <a:rPr lang="en-US" sz="1600" b="1" dirty="0">
                          <a:latin typeface="Times New Roman" panose="02020603050405020304" pitchFamily="18" charset="0"/>
                          <a:cs typeface="Times New Roman" panose="02020603050405020304" pitchFamily="18" charset="0"/>
                        </a:rPr>
                        <a:t>OpenCV with </a:t>
                      </a:r>
                      <a:r>
                        <a:rPr lang="en-US" sz="1600" b="1" dirty="0" err="1">
                          <a:latin typeface="Times New Roman" panose="02020603050405020304" pitchFamily="18" charset="0"/>
                          <a:cs typeface="Times New Roman" panose="02020603050405020304" pitchFamily="18" charset="0"/>
                        </a:rPr>
                        <a:t>Haar</a:t>
                      </a:r>
                      <a:r>
                        <a:rPr lang="en-US" sz="1600" b="1" dirty="0">
                          <a:latin typeface="Times New Roman" panose="02020603050405020304" pitchFamily="18" charset="0"/>
                          <a:cs typeface="Times New Roman" panose="02020603050405020304" pitchFamily="18" charset="0"/>
                        </a:rPr>
                        <a:t> Cascades</a:t>
                      </a:r>
                      <a:r>
                        <a:rPr lang="en-US" sz="1600" dirty="0">
                          <a:latin typeface="Times New Roman" panose="02020603050405020304" pitchFamily="18" charset="0"/>
                          <a:cs typeface="Times New Roman" panose="02020603050405020304" pitchFamily="18" charset="0"/>
                        </a:rPr>
                        <a:t> for face tracking</a:t>
                      </a:r>
                    </a:p>
                    <a:p>
                      <a:pPr marL="285750" lvl="0" indent="-285750">
                        <a:lnSpc>
                          <a:spcPct val="100000"/>
                        </a:lnSpc>
                        <a:buFontTx/>
                        <a:buChar char="-"/>
                      </a:pPr>
                      <a:endParaRPr lang="en-US" sz="1600" b="1" i="0" dirty="0">
                        <a:latin typeface="Times New Roman" panose="02020603050405020304" pitchFamily="18" charset="0"/>
                        <a:cs typeface="Times New Roman" panose="02020603050405020304" pitchFamily="18" charset="0"/>
                      </a:endParaRPr>
                    </a:p>
                    <a:p>
                      <a:pPr lvl="0">
                        <a:lnSpc>
                          <a:spcPct val="100000"/>
                        </a:lnSpc>
                      </a:pPr>
                      <a:r>
                        <a:rPr lang="en-US" sz="1600" b="1" i="0" dirty="0">
                          <a:latin typeface="Times New Roman" panose="02020603050405020304" pitchFamily="18" charset="0"/>
                          <a:cs typeface="Times New Roman" panose="02020603050405020304" pitchFamily="18" charset="0"/>
                        </a:rPr>
                        <a:t>Method: </a:t>
                      </a:r>
                      <a:r>
                        <a:rPr lang="en-US" sz="1600" dirty="0">
                          <a:latin typeface="Times New Roman" panose="02020603050405020304" pitchFamily="18" charset="0"/>
                          <a:cs typeface="Times New Roman" panose="02020603050405020304" pitchFamily="18" charset="0"/>
                        </a:rPr>
                        <a:t>Accuracy</a:t>
                      </a:r>
                    </a:p>
                  </a:txBody>
                  <a:tcPr/>
                </a:tc>
                <a:tc>
                  <a:txBody>
                    <a:bodyPr/>
                    <a:lstStyle/>
                    <a:p>
                      <a:pPr lvl="0">
                        <a:lnSpc>
                          <a:spcPct val="100000"/>
                        </a:lnSpc>
                      </a:pPr>
                      <a:r>
                        <a:rPr lang="en-US" sz="1600" dirty="0">
                          <a:latin typeface="Times New Roman" panose="02020603050405020304" pitchFamily="18" charset="0"/>
                          <a:cs typeface="Times New Roman" panose="02020603050405020304" pitchFamily="18" charset="0"/>
                        </a:rPr>
                        <a:t>- Used </a:t>
                      </a:r>
                      <a:r>
                        <a:rPr lang="en-US" sz="1600" b="1" dirty="0">
                          <a:latin typeface="Times New Roman" panose="02020603050405020304" pitchFamily="18" charset="0"/>
                          <a:cs typeface="Times New Roman" panose="02020603050405020304" pitchFamily="18" charset="0"/>
                        </a:rPr>
                        <a:t>Raspberry Pi camera</a:t>
                      </a:r>
                      <a:r>
                        <a:rPr lang="en-US" sz="1600" dirty="0">
                          <a:latin typeface="Times New Roman" panose="02020603050405020304" pitchFamily="18" charset="0"/>
                          <a:cs typeface="Times New Roman" panose="02020603050405020304" pitchFamily="18" charset="0"/>
                        </a:rPr>
                        <a:t> for real-time monitoring </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Integrated </a:t>
                      </a:r>
                      <a:r>
                        <a:rPr lang="en-US" sz="1600" b="1" dirty="0" err="1">
                          <a:latin typeface="Times New Roman" panose="02020603050405020304" pitchFamily="18" charset="0"/>
                          <a:cs typeface="Times New Roman" panose="02020603050405020304" pitchFamily="18" charset="0"/>
                        </a:rPr>
                        <a:t>eSpeak</a:t>
                      </a:r>
                      <a:r>
                        <a:rPr lang="en-US" sz="1600" b="1" dirty="0">
                          <a:latin typeface="Times New Roman" panose="02020603050405020304" pitchFamily="18" charset="0"/>
                          <a:cs typeface="Times New Roman" panose="02020603050405020304" pitchFamily="18" charset="0"/>
                        </a:rPr>
                        <a:t> module</a:t>
                      </a:r>
                      <a:r>
                        <a:rPr lang="en-US" sz="1600" dirty="0">
                          <a:latin typeface="Times New Roman" panose="02020603050405020304" pitchFamily="18" charset="0"/>
                          <a:cs typeface="Times New Roman" panose="02020603050405020304" pitchFamily="18" charset="0"/>
                        </a:rPr>
                        <a:t> for voice alerts </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Designed to be </a:t>
                      </a:r>
                      <a:r>
                        <a:rPr lang="en-US" sz="1600" b="1" dirty="0">
                          <a:latin typeface="Times New Roman" panose="02020603050405020304" pitchFamily="18" charset="0"/>
                          <a:cs typeface="Times New Roman" panose="02020603050405020304" pitchFamily="18" charset="0"/>
                        </a:rPr>
                        <a:t>affordable and efficient</a:t>
                      </a:r>
                      <a:endParaRPr lang="en-US" sz="1600" b="0" dirty="0">
                        <a:latin typeface="Times New Roman" panose="02020603050405020304" pitchFamily="18" charset="0"/>
                        <a:cs typeface="Times New Roman" panose="02020603050405020304" pitchFamily="18" charset="0"/>
                      </a:endParaRPr>
                    </a:p>
                  </a:txBody>
                  <a:tcPr/>
                </a:tc>
                <a:tc>
                  <a:txBody>
                    <a:bodyPr/>
                    <a:lstStyle/>
                    <a:p>
                      <a:pPr lvl="0">
                        <a:lnSpc>
                          <a:spcPct val="100000"/>
                        </a:lnSpc>
                      </a:pP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Not effective at night</a:t>
                      </a:r>
                      <a:r>
                        <a:rPr lang="en-US" sz="1600" dirty="0">
                          <a:latin typeface="Times New Roman" panose="02020603050405020304" pitchFamily="18" charset="0"/>
                          <a:cs typeface="Times New Roman" panose="02020603050405020304" pitchFamily="18" charset="0"/>
                        </a:rPr>
                        <a:t> (required </a:t>
                      </a:r>
                      <a:r>
                        <a:rPr lang="en-US" sz="1600" b="1" dirty="0">
                          <a:latin typeface="Times New Roman" panose="02020603050405020304" pitchFamily="18" charset="0"/>
                          <a:cs typeface="Times New Roman" panose="02020603050405020304" pitchFamily="18" charset="0"/>
                        </a:rPr>
                        <a:t>night-vision cameras</a:t>
                      </a:r>
                      <a:r>
                        <a:rPr lang="en-US" sz="1600" dirty="0">
                          <a:latin typeface="Times New Roman" panose="02020603050405020304" pitchFamily="18" charset="0"/>
                          <a:cs typeface="Times New Roman" panose="02020603050405020304" pitchFamily="18" charset="0"/>
                        </a:rPr>
                        <a:t>) </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Dataset too small</a:t>
                      </a:r>
                      <a:r>
                        <a:rPr lang="en-US" sz="1600" dirty="0">
                          <a:latin typeface="Times New Roman" panose="02020603050405020304" pitchFamily="18" charset="0"/>
                          <a:cs typeface="Times New Roman" panose="02020603050405020304" pitchFamily="18" charset="0"/>
                        </a:rPr>
                        <a:t> (affected generalization) </a:t>
                      </a:r>
                      <a:br>
                        <a:rPr lang="en-US" sz="1600" dirty="0">
                          <a:latin typeface="Times New Roman" panose="02020603050405020304" pitchFamily="18" charset="0"/>
                          <a:cs typeface="Times New Roman" panose="02020603050405020304" pitchFamily="18" charset="0"/>
                        </a:rPr>
                      </a:br>
                      <a:r>
                        <a:rPr lang="en-US" sz="1600" dirty="0">
                          <a:latin typeface="Times New Roman" panose="02020603050405020304" pitchFamily="18" charset="0"/>
                          <a:cs typeface="Times New Roman" panose="02020603050405020304" pitchFamily="18" charset="0"/>
                        </a:rPr>
                        <a:t>- </a:t>
                      </a:r>
                      <a:r>
                        <a:rPr lang="en-US" sz="1600" b="1" dirty="0">
                          <a:latin typeface="Times New Roman" panose="02020603050405020304" pitchFamily="18" charset="0"/>
                          <a:cs typeface="Times New Roman" panose="02020603050405020304" pitchFamily="18" charset="0"/>
                        </a:rPr>
                        <a:t>Assumes fixed blink duration</a:t>
                      </a:r>
                      <a:r>
                        <a:rPr lang="en-US" sz="1600" dirty="0">
                          <a:latin typeface="Times New Roman" panose="02020603050405020304" pitchFamily="18" charset="0"/>
                          <a:cs typeface="Times New Roman" panose="02020603050405020304" pitchFamily="18" charset="0"/>
                        </a:rPr>
                        <a:t>, which varies per person</a:t>
                      </a:r>
                      <a:endParaRPr lang="en-US" sz="16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70845136"/>
                  </a:ext>
                </a:extLst>
              </a:tr>
              <a:tr h="3809061">
                <a:tc>
                  <a:txBody>
                    <a:bodyPr/>
                    <a:lstStyle/>
                    <a:p>
                      <a:pPr lvl="0">
                        <a:lnSpc>
                          <a:spcPct val="100000"/>
                        </a:lnSpc>
                      </a:pPr>
                      <a:r>
                        <a:rPr lang="en-US" sz="1600" dirty="0">
                          <a:latin typeface="Times New Roman" panose="02020603050405020304" pitchFamily="18" charset="0"/>
                          <a:cs typeface="Times New Roman" panose="02020603050405020304" pitchFamily="18" charset="0"/>
                        </a:rPr>
                        <a:t>                 7</a:t>
                      </a:r>
                    </a:p>
                  </a:txBody>
                  <a:tcPr/>
                </a:tc>
                <a:tc>
                  <a:txBody>
                    <a:bodyPr/>
                    <a:lstStyle/>
                    <a:p>
                      <a:pPr lvl="0">
                        <a:lnSpc>
                          <a:spcPct val="100000"/>
                        </a:lnSpc>
                      </a:pPr>
                      <a:r>
                        <a:rPr lang="en-US" sz="1600" dirty="0">
                          <a:latin typeface="Times New Roman" panose="02020603050405020304" pitchFamily="18" charset="0"/>
                          <a:cs typeface="Times New Roman" panose="02020603050405020304" pitchFamily="18" charset="0"/>
                        </a:rPr>
                        <a:t>Real-time Driver Drowsiness Detection using Deep Learning</a:t>
                      </a:r>
                    </a:p>
                    <a:p>
                      <a:pPr lvl="0">
                        <a:lnSpc>
                          <a:spcPct val="100000"/>
                        </a:lnSpc>
                      </a:pPr>
                      <a:endParaRPr lang="en-US" sz="1600" b="1" dirty="0">
                        <a:solidFill>
                          <a:schemeClr val="tx1"/>
                        </a:solidFill>
                        <a:latin typeface="Times New Roman" panose="02020603050405020304" pitchFamily="18" charset="0"/>
                        <a:cs typeface="Times New Roman" panose="02020603050405020304" pitchFamily="18" charset="0"/>
                      </a:endParaRPr>
                    </a:p>
                    <a:p>
                      <a:pPr lvl="0">
                        <a:lnSpc>
                          <a:spcPct val="100000"/>
                        </a:lnSpc>
                      </a:pPr>
                      <a:r>
                        <a:rPr lang="en-US" sz="1600" b="1" dirty="0">
                          <a:solidFill>
                            <a:schemeClr val="tx1"/>
                          </a:solidFill>
                          <a:latin typeface="Times New Roman" panose="02020603050405020304" pitchFamily="18" charset="0"/>
                          <a:cs typeface="Times New Roman" panose="02020603050405020304" pitchFamily="18" charset="0"/>
                        </a:rPr>
                        <a:t>Authors: </a:t>
                      </a:r>
                      <a:r>
                        <a:rPr lang="en-IN" sz="1600" dirty="0">
                          <a:latin typeface="Times New Roman" panose="02020603050405020304" pitchFamily="18" charset="0"/>
                          <a:cs typeface="Times New Roman" panose="02020603050405020304" pitchFamily="18" charset="0"/>
                        </a:rPr>
                        <a:t>Md. Tanvir </a:t>
                      </a:r>
                      <a:r>
                        <a:rPr lang="en-IN" sz="1600" dirty="0" err="1">
                          <a:latin typeface="Times New Roman" panose="02020603050405020304" pitchFamily="18" charset="0"/>
                          <a:cs typeface="Times New Roman" panose="02020603050405020304" pitchFamily="18" charset="0"/>
                        </a:rPr>
                        <a:t>Ahammed</a:t>
                      </a:r>
                      <a:r>
                        <a:rPr lang="en-IN" sz="1600" dirty="0">
                          <a:latin typeface="Times New Roman" panose="02020603050405020304" pitchFamily="18" charset="0"/>
                          <a:cs typeface="Times New Roman" panose="02020603050405020304" pitchFamily="18" charset="0"/>
                        </a:rPr>
                        <a:t> Dipu, Syeda Sumbul Hossain, </a:t>
                      </a:r>
                      <a:r>
                        <a:rPr lang="en-IN" sz="1600" dirty="0" err="1">
                          <a:latin typeface="Times New Roman" panose="02020603050405020304" pitchFamily="18" charset="0"/>
                          <a:cs typeface="Times New Roman" panose="02020603050405020304" pitchFamily="18" charset="0"/>
                        </a:rPr>
                        <a:t>Yeasir</a:t>
                      </a:r>
                      <a:r>
                        <a:rPr lang="en-IN" sz="1600" dirty="0">
                          <a:latin typeface="Times New Roman" panose="02020603050405020304" pitchFamily="18" charset="0"/>
                          <a:cs typeface="Times New Roman" panose="02020603050405020304" pitchFamily="18" charset="0"/>
                        </a:rPr>
                        <a:t> Arafat, </a:t>
                      </a:r>
                      <a:r>
                        <a:rPr lang="en-IN" sz="1600" dirty="0" err="1">
                          <a:latin typeface="Times New Roman" panose="02020603050405020304" pitchFamily="18" charset="0"/>
                          <a:cs typeface="Times New Roman" panose="02020603050405020304" pitchFamily="18" charset="0"/>
                        </a:rPr>
                        <a:t>Fatama</a:t>
                      </a:r>
                      <a:r>
                        <a:rPr lang="en-IN" sz="1600" dirty="0">
                          <a:latin typeface="Times New Roman" panose="02020603050405020304" pitchFamily="18" charset="0"/>
                          <a:cs typeface="Times New Roman" panose="02020603050405020304" pitchFamily="18" charset="0"/>
                        </a:rPr>
                        <a:t> Binta Rafiq</a:t>
                      </a:r>
                    </a:p>
                    <a:p>
                      <a:pPr lvl="0">
                        <a:lnSpc>
                          <a:spcPct val="100000"/>
                        </a:lnSpc>
                      </a:pPr>
                      <a:endParaRPr lang="en-IN" sz="1600" b="1" i="0" dirty="0">
                        <a:latin typeface="Times New Roman" panose="02020603050405020304" pitchFamily="18" charset="0"/>
                        <a:cs typeface="Times New Roman" panose="02020603050405020304" pitchFamily="18" charset="0"/>
                      </a:endParaRPr>
                    </a:p>
                    <a:p>
                      <a:pPr lvl="0">
                        <a:lnSpc>
                          <a:spcPct val="100000"/>
                        </a:lnSpc>
                      </a:pPr>
                      <a:r>
                        <a:rPr lang="en-US" sz="1600" b="1" i="0" dirty="0">
                          <a:latin typeface="Times New Roman" panose="02020603050405020304" pitchFamily="18" charset="0"/>
                          <a:cs typeface="Times New Roman" panose="02020603050405020304" pitchFamily="18" charset="0"/>
                        </a:rPr>
                        <a:t>Year: </a:t>
                      </a:r>
                      <a:r>
                        <a:rPr lang="en-IN" sz="1600" dirty="0">
                          <a:latin typeface="Times New Roman" panose="02020603050405020304" pitchFamily="18" charset="0"/>
                          <a:cs typeface="Times New Roman" panose="02020603050405020304" pitchFamily="18" charset="0"/>
                        </a:rPr>
                        <a:t>2021</a:t>
                      </a:r>
                    </a:p>
                  </a:txBody>
                  <a:tcPr/>
                </a:tc>
                <a:tc>
                  <a:txBody>
                    <a:bodyPr/>
                    <a:lstStyle/>
                    <a:p>
                      <a:pPr marL="285750" lvl="0" indent="-285750">
                        <a:lnSpc>
                          <a:spcPct val="100000"/>
                        </a:lnSpc>
                        <a:buFontTx/>
                        <a:buChar char="-"/>
                      </a:pPr>
                      <a:r>
                        <a:rPr lang="en-US" sz="1600" b="0" dirty="0" err="1">
                          <a:latin typeface="Times New Roman" panose="02020603050405020304" pitchFamily="18" charset="0"/>
                          <a:cs typeface="Times New Roman" panose="02020603050405020304" pitchFamily="18" charset="0"/>
                        </a:rPr>
                        <a:t>MobileNet</a:t>
                      </a:r>
                      <a:r>
                        <a:rPr lang="en-US" sz="1600" b="0" dirty="0">
                          <a:latin typeface="Times New Roman" panose="02020603050405020304" pitchFamily="18" charset="0"/>
                          <a:cs typeface="Times New Roman" panose="02020603050405020304" pitchFamily="18" charset="0"/>
                        </a:rPr>
                        <a:t> CNN Architecture </a:t>
                      </a:r>
                      <a:br>
                        <a:rPr lang="en-US" sz="1600" b="0" dirty="0">
                          <a:latin typeface="Times New Roman" panose="02020603050405020304" pitchFamily="18" charset="0"/>
                          <a:cs typeface="Times New Roman" panose="02020603050405020304" pitchFamily="18" charset="0"/>
                        </a:rPr>
                      </a:br>
                      <a:r>
                        <a:rPr lang="en-US" sz="1600" b="0" dirty="0">
                          <a:latin typeface="Times New Roman" panose="02020603050405020304" pitchFamily="18" charset="0"/>
                          <a:cs typeface="Times New Roman" panose="02020603050405020304" pitchFamily="18" charset="0"/>
                        </a:rPr>
                        <a:t>- Single Shot </a:t>
                      </a:r>
                      <a:r>
                        <a:rPr lang="en-US" sz="1600" b="0" dirty="0" err="1">
                          <a:latin typeface="Times New Roman" panose="02020603050405020304" pitchFamily="18" charset="0"/>
                          <a:cs typeface="Times New Roman" panose="02020603050405020304" pitchFamily="18" charset="0"/>
                        </a:rPr>
                        <a:t>Multibox</a:t>
                      </a:r>
                      <a:r>
                        <a:rPr lang="en-US" sz="1600" b="0" dirty="0">
                          <a:latin typeface="Times New Roman" panose="02020603050405020304" pitchFamily="18" charset="0"/>
                          <a:cs typeface="Times New Roman" panose="02020603050405020304" pitchFamily="18" charset="0"/>
                        </a:rPr>
                        <a:t> Detector (SSD) </a:t>
                      </a:r>
                      <a:br>
                        <a:rPr lang="en-US" sz="1600" b="0" dirty="0">
                          <a:latin typeface="Times New Roman" panose="02020603050405020304" pitchFamily="18" charset="0"/>
                          <a:cs typeface="Times New Roman" panose="02020603050405020304" pitchFamily="18" charset="0"/>
                        </a:rPr>
                      </a:br>
                      <a:r>
                        <a:rPr lang="en-US" sz="1600" b="0" dirty="0">
                          <a:latin typeface="Times New Roman" panose="02020603050405020304" pitchFamily="18" charset="0"/>
                          <a:cs typeface="Times New Roman" panose="02020603050405020304" pitchFamily="18" charset="0"/>
                        </a:rPr>
                        <a:t>- TensorFlow Object Detection API- </a:t>
                      </a:r>
                      <a:r>
                        <a:rPr lang="en-US" sz="1600" b="0" dirty="0" err="1">
                          <a:latin typeface="Times New Roman" panose="02020603050405020304" pitchFamily="18" charset="0"/>
                          <a:cs typeface="Times New Roman" panose="02020603050405020304" pitchFamily="18" charset="0"/>
                        </a:rPr>
                        <a:t>MobileNet</a:t>
                      </a:r>
                      <a:r>
                        <a:rPr lang="en-US" sz="1600" b="0" dirty="0">
                          <a:latin typeface="Times New Roman" panose="02020603050405020304" pitchFamily="18" charset="0"/>
                          <a:cs typeface="Times New Roman" panose="02020603050405020304" pitchFamily="18" charset="0"/>
                        </a:rPr>
                        <a:t> CNN Architecture </a:t>
                      </a:r>
                      <a:br>
                        <a:rPr lang="en-US" sz="1600" b="0" dirty="0">
                          <a:latin typeface="Times New Roman" panose="02020603050405020304" pitchFamily="18" charset="0"/>
                          <a:cs typeface="Times New Roman" panose="02020603050405020304" pitchFamily="18" charset="0"/>
                        </a:rPr>
                      </a:br>
                      <a:r>
                        <a:rPr lang="en-US" sz="1600" b="0" dirty="0">
                          <a:latin typeface="Times New Roman" panose="02020603050405020304" pitchFamily="18" charset="0"/>
                          <a:cs typeface="Times New Roman" panose="02020603050405020304" pitchFamily="18" charset="0"/>
                        </a:rPr>
                        <a:t>- Single Shot </a:t>
                      </a:r>
                      <a:r>
                        <a:rPr lang="en-US" sz="1600" b="0" dirty="0" err="1">
                          <a:latin typeface="Times New Roman" panose="02020603050405020304" pitchFamily="18" charset="0"/>
                          <a:cs typeface="Times New Roman" panose="02020603050405020304" pitchFamily="18" charset="0"/>
                        </a:rPr>
                        <a:t>Multibox</a:t>
                      </a:r>
                      <a:r>
                        <a:rPr lang="en-US" sz="1600" b="0" dirty="0">
                          <a:latin typeface="Times New Roman" panose="02020603050405020304" pitchFamily="18" charset="0"/>
                          <a:cs typeface="Times New Roman" panose="02020603050405020304" pitchFamily="18" charset="0"/>
                        </a:rPr>
                        <a:t> Detector (SSD) </a:t>
                      </a:r>
                      <a:br>
                        <a:rPr lang="en-US" sz="1600" b="0" dirty="0">
                          <a:latin typeface="Times New Roman" panose="02020603050405020304" pitchFamily="18" charset="0"/>
                          <a:cs typeface="Times New Roman" panose="02020603050405020304" pitchFamily="18" charset="0"/>
                        </a:rPr>
                      </a:br>
                      <a:r>
                        <a:rPr lang="en-US" sz="1600" b="0" dirty="0">
                          <a:latin typeface="Times New Roman" panose="02020603050405020304" pitchFamily="18" charset="0"/>
                          <a:cs typeface="Times New Roman" panose="02020603050405020304" pitchFamily="18" charset="0"/>
                        </a:rPr>
                        <a:t>- TensorFlow Object Detection API</a:t>
                      </a:r>
                    </a:p>
                    <a:p>
                      <a:pPr marL="285750" marR="0" lvl="0" indent="-285750" algn="l" defTabSz="914400" rtl="0" eaLnBrk="1" fontAlgn="auto" latinLnBrk="0" hangingPunct="1">
                        <a:lnSpc>
                          <a:spcPct val="100000"/>
                        </a:lnSpc>
                        <a:spcBef>
                          <a:spcPts val="0"/>
                        </a:spcBef>
                        <a:spcAft>
                          <a:spcPts val="0"/>
                        </a:spcAft>
                        <a:buClrTx/>
                        <a:buSzTx/>
                        <a:buFontTx/>
                        <a:buChar char="-"/>
                        <a:tabLst/>
                        <a:defRPr/>
                      </a:pPr>
                      <a:r>
                        <a:rPr lang="en-US" sz="1600" b="1" i="0" dirty="0">
                          <a:latin typeface="Times New Roman" panose="02020603050405020304" pitchFamily="18" charset="0"/>
                          <a:cs typeface="Times New Roman" panose="02020603050405020304" pitchFamily="18" charset="0"/>
                        </a:rPr>
                        <a:t>Method:</a:t>
                      </a:r>
                      <a:r>
                        <a:rPr lang="en-IN" sz="1600" dirty="0">
                          <a:latin typeface="Times New Roman" panose="02020603050405020304" pitchFamily="18" charset="0"/>
                          <a:cs typeface="Times New Roman" panose="02020603050405020304" pitchFamily="18" charset="0"/>
                        </a:rPr>
                        <a:t>Mean Average Precision</a:t>
                      </a:r>
                      <a:r>
                        <a:rPr lang="en-US" sz="1600" dirty="0">
                          <a:latin typeface="Times New Roman" panose="02020603050405020304" pitchFamily="18" charset="0"/>
                          <a:cs typeface="Times New Roman" panose="02020603050405020304" pitchFamily="18" charset="0"/>
                        </a:rPr>
                        <a:t>, </a:t>
                      </a:r>
                      <a:r>
                        <a:rPr lang="en-US" sz="1600" dirty="0" err="1">
                          <a:latin typeface="Times New Roman" panose="02020603050405020304" pitchFamily="18" charset="0"/>
                          <a:cs typeface="Times New Roman" panose="02020603050405020304" pitchFamily="18" charset="0"/>
                        </a:rPr>
                        <a:t>Precision,Recall</a:t>
                      </a:r>
                      <a:endParaRPr lang="en-US" sz="1600" dirty="0">
                        <a:latin typeface="Times New Roman" panose="02020603050405020304" pitchFamily="18" charset="0"/>
                        <a:cs typeface="Times New Roman" panose="02020603050405020304" pitchFamily="18" charset="0"/>
                      </a:endParaRPr>
                    </a:p>
                  </a:txBody>
                  <a:tcPr/>
                </a:tc>
                <a:tc>
                  <a:txBody>
                    <a:bodyPr/>
                    <a:lstStyle/>
                    <a:p>
                      <a:pPr lvl="0">
                        <a:lnSpc>
                          <a:spcPct val="100000"/>
                        </a:lnSpc>
                      </a:pPr>
                      <a:r>
                        <a:rPr lang="en-US" sz="1600" b="0" dirty="0">
                          <a:latin typeface="Times New Roman" panose="02020603050405020304" pitchFamily="18" charset="0"/>
                          <a:cs typeface="Times New Roman" panose="02020603050405020304" pitchFamily="18" charset="0"/>
                        </a:rPr>
                        <a:t>- Used </a:t>
                      </a:r>
                      <a:r>
                        <a:rPr lang="en-US" sz="1600" b="0" dirty="0" err="1">
                          <a:latin typeface="Times New Roman" panose="02020603050405020304" pitchFamily="18" charset="0"/>
                          <a:cs typeface="Times New Roman" panose="02020603050405020304" pitchFamily="18" charset="0"/>
                        </a:rPr>
                        <a:t>MobileNet</a:t>
                      </a:r>
                      <a:r>
                        <a:rPr lang="en-US" sz="1600" b="0" dirty="0">
                          <a:latin typeface="Times New Roman" panose="02020603050405020304" pitchFamily="18" charset="0"/>
                          <a:cs typeface="Times New Roman" panose="02020603050405020304" pitchFamily="18" charset="0"/>
                        </a:rPr>
                        <a:t>-SSD for lightweight, real-time detection </a:t>
                      </a:r>
                      <a:br>
                        <a:rPr lang="en-US" sz="1600" b="0" dirty="0">
                          <a:latin typeface="Times New Roman" panose="02020603050405020304" pitchFamily="18" charset="0"/>
                          <a:cs typeface="Times New Roman" panose="02020603050405020304" pitchFamily="18" charset="0"/>
                        </a:rPr>
                      </a:br>
                      <a:r>
                        <a:rPr lang="en-US" sz="1600" b="0" dirty="0">
                          <a:latin typeface="Times New Roman" panose="02020603050405020304" pitchFamily="18" charset="0"/>
                          <a:cs typeface="Times New Roman" panose="02020603050405020304" pitchFamily="18" charset="0"/>
                        </a:rPr>
                        <a:t>- Processed video streams to detect eye closure and yawning </a:t>
                      </a:r>
                      <a:br>
                        <a:rPr lang="en-US" sz="1600" b="0" dirty="0">
                          <a:latin typeface="Times New Roman" panose="02020603050405020304" pitchFamily="18" charset="0"/>
                          <a:cs typeface="Times New Roman" panose="02020603050405020304" pitchFamily="18" charset="0"/>
                        </a:rPr>
                      </a:br>
                      <a:r>
                        <a:rPr lang="en-US" sz="1600" b="0" dirty="0">
                          <a:latin typeface="Times New Roman" panose="02020603050405020304" pitchFamily="18" charset="0"/>
                          <a:cs typeface="Times New Roman" panose="02020603050405020304" pitchFamily="18" charset="0"/>
                        </a:rPr>
                        <a:t>- Implemented using Raspberry Pi 3/IP cameras for cost-effectiveness.</a:t>
                      </a:r>
                    </a:p>
                  </a:txBody>
                  <a:tcPr/>
                </a:tc>
                <a:tc>
                  <a:txBody>
                    <a:bodyPr/>
                    <a:lstStyle/>
                    <a:p>
                      <a:pPr lvl="0">
                        <a:lnSpc>
                          <a:spcPct val="100000"/>
                        </a:lnSpc>
                      </a:pPr>
                      <a:r>
                        <a:rPr lang="en-US" sz="1600" b="0" dirty="0">
                          <a:latin typeface="Times New Roman" panose="02020603050405020304" pitchFamily="18" charset="0"/>
                          <a:cs typeface="Times New Roman" panose="02020603050405020304" pitchFamily="18" charset="0"/>
                        </a:rPr>
                        <a:t>- Performance drop in low-light conditions </a:t>
                      </a:r>
                      <a:br>
                        <a:rPr lang="en-US" sz="1600" b="0" dirty="0">
                          <a:latin typeface="Times New Roman" panose="02020603050405020304" pitchFamily="18" charset="0"/>
                          <a:cs typeface="Times New Roman" panose="02020603050405020304" pitchFamily="18" charset="0"/>
                        </a:rPr>
                      </a:br>
                      <a:r>
                        <a:rPr lang="en-US" sz="1600" b="0" dirty="0">
                          <a:latin typeface="Times New Roman" panose="02020603050405020304" pitchFamily="18" charset="0"/>
                          <a:cs typeface="Times New Roman" panose="02020603050405020304" pitchFamily="18" charset="0"/>
                        </a:rPr>
                        <a:t>- Dataset lacked low-light images </a:t>
                      </a:r>
                      <a:br>
                        <a:rPr lang="en-US" sz="1600" b="0" dirty="0">
                          <a:latin typeface="Times New Roman" panose="02020603050405020304" pitchFamily="18" charset="0"/>
                          <a:cs typeface="Times New Roman" panose="02020603050405020304" pitchFamily="18" charset="0"/>
                        </a:rPr>
                      </a:br>
                      <a:r>
                        <a:rPr lang="en-US" sz="1600" b="0" dirty="0">
                          <a:latin typeface="Times New Roman" panose="02020603050405020304" pitchFamily="18" charset="0"/>
                          <a:cs typeface="Times New Roman" panose="02020603050405020304" pitchFamily="18" charset="0"/>
                        </a:rPr>
                        <a:t>- Suggested better </a:t>
                      </a:r>
                      <a:r>
                        <a:rPr lang="en-US" sz="1600" b="0" dirty="0" err="1">
                          <a:latin typeface="Times New Roman" panose="02020603050405020304" pitchFamily="18" charset="0"/>
                          <a:cs typeface="Times New Roman" panose="02020603050405020304" pitchFamily="18" charset="0"/>
                        </a:rPr>
                        <a:t>SSD_MobileNet</a:t>
                      </a:r>
                      <a:r>
                        <a:rPr lang="en-US" sz="1600" b="0" dirty="0">
                          <a:latin typeface="Times New Roman" panose="02020603050405020304" pitchFamily="18" charset="0"/>
                          <a:cs typeface="Times New Roman" panose="02020603050405020304" pitchFamily="18" charset="0"/>
                        </a:rPr>
                        <a:t> architecture</a:t>
                      </a:r>
                    </a:p>
                  </a:txBody>
                  <a:tcPr/>
                </a:tc>
                <a:extLst>
                  <a:ext uri="{0D108BD9-81ED-4DB2-BD59-A6C34878D82A}">
                    <a16:rowId xmlns:a16="http://schemas.microsoft.com/office/drawing/2014/main" val="1498333859"/>
                  </a:ext>
                </a:extLst>
              </a:tr>
            </a:tbl>
          </a:graphicData>
        </a:graphic>
      </p:graphicFrame>
    </p:spTree>
    <p:extLst>
      <p:ext uri="{BB962C8B-B14F-4D97-AF65-F5344CB8AC3E}">
        <p14:creationId xmlns:p14="http://schemas.microsoft.com/office/powerpoint/2010/main" val="36888804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2830" y="231200"/>
            <a:ext cx="10364451" cy="741932"/>
          </a:xfrm>
        </p:spPr>
        <p:txBody>
          <a:bodyPr>
            <a:normAutofit/>
          </a:bodyPr>
          <a:lstStyle/>
          <a:p>
            <a:pPr algn="ctr"/>
            <a:r>
              <a:rPr lang="en-US" sz="2800" b="1" dirty="0">
                <a:solidFill>
                  <a:srgbClr val="0070C0"/>
                </a:solidFill>
                <a:latin typeface="Times New Roman" panose="02020603050405020304" pitchFamily="18" charset="0"/>
                <a:cs typeface="Times New Roman" panose="02020603050405020304" pitchFamily="18" charset="0"/>
              </a:rPr>
              <a:t>RESEARCH GAP IN LITERATURE REVIEW </a:t>
            </a:r>
            <a:endParaRPr lang="en-IN" sz="2800" b="1" dirty="0">
              <a:solidFill>
                <a:srgbClr val="0070C0"/>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sz="quarter" idx="13"/>
          </p:nvPr>
        </p:nvSpPr>
        <p:spPr>
          <a:xfrm>
            <a:off x="728461" y="1053814"/>
            <a:ext cx="10853187" cy="6600252"/>
          </a:xfrm>
        </p:spPr>
        <p:txBody>
          <a:bodyPr>
            <a:normAutofit/>
          </a:bodyPr>
          <a:lstStyle/>
          <a:p>
            <a:pPr marL="514350" lvl="0" indent="-514350" algn="just">
              <a:lnSpc>
                <a:spcPct val="150000"/>
              </a:lnSpc>
              <a:spcAft>
                <a:spcPts val="800"/>
              </a:spcAft>
              <a:buFont typeface="+mj-lt"/>
              <a:buAutoNum type="arabicPeriod"/>
              <a:tabLst>
                <a:tab pos="457200" algn="l"/>
                <a:tab pos="3546475" algn="l"/>
              </a:tabLs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Limited Real-World Testing</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It controlled driving simulations, there is a lack of real-world application in various driving conditions. </a:t>
            </a:r>
          </a:p>
          <a:p>
            <a:pPr marL="514350" lvl="0" indent="-514350" algn="just">
              <a:lnSpc>
                <a:spcPct val="150000"/>
              </a:lnSpc>
              <a:spcAft>
                <a:spcPts val="800"/>
              </a:spcAft>
              <a:buFont typeface="+mj-lt"/>
              <a:buAutoNum type="arabicPeriod"/>
              <a:tabLst>
                <a:tab pos="457200" algn="l"/>
                <a:tab pos="3546475" algn="l"/>
              </a:tabLs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Lack of Multi-Feature Integration</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1800" dirty="0">
                <a:latin typeface="Times New Roman" panose="02020603050405020304" pitchFamily="18" charset="0"/>
                <a:ea typeface="Calibri" panose="020F0502020204030204" pitchFamily="34" charset="0"/>
                <a:cs typeface="Times New Roman" panose="02020603050405020304" pitchFamily="18" charset="0"/>
              </a:rPr>
              <a:t>It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focus on individual parameters such as eye movement or vehicle behaviour, leading to limited accuracy in detecting early signs of drowsiness</a:t>
            </a:r>
          </a:p>
          <a:p>
            <a:pPr marL="514350" lvl="0" indent="-514350" algn="just">
              <a:lnSpc>
                <a:spcPct val="150000"/>
              </a:lnSpc>
              <a:spcAft>
                <a:spcPts val="800"/>
              </a:spcAft>
              <a:buFont typeface="+mj-lt"/>
              <a:buAutoNum type="arabicPeriod"/>
              <a:tabLst>
                <a:tab pos="457200" algn="l"/>
                <a:tab pos="3546475" algn="l"/>
              </a:tabLs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Non-Intrusive and Real-Time Solutions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It offer high accuracy, they are often invasive and not feasible for real-time driving applications. Many current methods, including those based on facial expressions and eye tracking, face challenges such as obstructions. </a:t>
            </a:r>
            <a:endParaRPr lang="en-IN" sz="1800" dirty="0">
              <a:latin typeface="Times New Roman" panose="02020603050405020304" pitchFamily="18" charset="0"/>
              <a:ea typeface="Calibri" panose="020F0502020204030204" pitchFamily="34" charset="0"/>
              <a:cs typeface="Times New Roman" panose="02020603050405020304" pitchFamily="18" charset="0"/>
            </a:endParaRPr>
          </a:p>
          <a:p>
            <a:pPr marL="514350" lvl="0" indent="-514350" algn="just">
              <a:lnSpc>
                <a:spcPct val="150000"/>
              </a:lnSpc>
              <a:spcAft>
                <a:spcPts val="800"/>
              </a:spcAft>
              <a:buFont typeface="+mj-lt"/>
              <a:buAutoNum type="arabicPeriod"/>
              <a:tabLst>
                <a:tab pos="457200" algn="l"/>
                <a:tab pos="3546475" algn="l"/>
              </a:tabLst>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Ethical and Privacy Concerns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There is growing concern about the privacy of drivers when using physiological sensors and video-based monitoring. As these techniques may involve monitoring sensitive personal data, ensuring privacy while collecting and processing such data is a challenge that needs further attention.</a:t>
            </a:r>
          </a:p>
          <a:p>
            <a:pPr marL="342900" lvl="0" indent="-342900">
              <a:lnSpc>
                <a:spcPct val="107000"/>
              </a:lnSpc>
              <a:spcAft>
                <a:spcPts val="800"/>
              </a:spcAft>
              <a:buFont typeface="+mj-lt"/>
              <a:buAutoNum type="arabicPeriod"/>
              <a:tabLst>
                <a:tab pos="457200" algn="l"/>
                <a:tab pos="3546475" algn="l"/>
              </a:tabLst>
            </a:pPr>
            <a:endParaRPr lang="en-IN" sz="3200" dirty="0">
              <a:effectLst/>
              <a:latin typeface="Calibri" panose="020F0502020204030204" pitchFamily="34" charset="0"/>
              <a:ea typeface="Calibri" panose="020F0502020204030204" pitchFamily="34" charset="0"/>
              <a:cs typeface="Times New Roman" panose="02020603050405020304" pitchFamily="18" charset="0"/>
            </a:endParaRPr>
          </a:p>
          <a:p>
            <a:pPr marL="0" indent="0" algn="just">
              <a:lnSpc>
                <a:spcPct val="150000"/>
              </a:lnSpc>
              <a:buNone/>
            </a:pPr>
            <a:endParaRPr lang="en-US" sz="31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p:txBody>
          <a:bodyPr/>
          <a:lstStyle/>
          <a:p>
            <a:fld id="{6D22F896-40B5-4ADD-8801-0D06FADFA095}" type="slidenum">
              <a:rPr lang="en-US" smtClean="0"/>
              <a:t>9</a:t>
            </a:fld>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3FAE773337A034A95A4DAEB8143BB4C" ma:contentTypeVersion="13" ma:contentTypeDescription="Create a new document." ma:contentTypeScope="" ma:versionID="0d957f0e50d9b7436f20753252eba3d4">
  <xsd:schema xmlns:xsd="http://www.w3.org/2001/XMLSchema" xmlns:xs="http://www.w3.org/2001/XMLSchema" xmlns:p="http://schemas.microsoft.com/office/2006/metadata/properties" xmlns:ns3="e227a344-8c04-4c2e-a0d0-36f0aa91780c" xmlns:ns4="d9b0c133-afd1-47a6-a948-281cae0381ee" targetNamespace="http://schemas.microsoft.com/office/2006/metadata/properties" ma:root="true" ma:fieldsID="45bcd01262b8f632c04d94f8657966b6" ns3:_="" ns4:_="">
    <xsd:import namespace="e227a344-8c04-4c2e-a0d0-36f0aa91780c"/>
    <xsd:import namespace="d9b0c133-afd1-47a6-a948-281cae0381ee"/>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_activity" minOccurs="0"/>
                <xsd:element ref="ns3:MediaServiceSystemTags" minOccurs="0"/>
                <xsd:element ref="ns3:MediaServiceOCR" minOccurs="0"/>
                <xsd:element ref="ns3:MediaServiceGenerationTime" minOccurs="0"/>
                <xsd:element ref="ns3:MediaServiceEventHashCode" minOccurs="0"/>
                <xsd:element ref="ns4:SharedWithUsers" minOccurs="0"/>
                <xsd:element ref="ns4:SharedWithDetails" minOccurs="0"/>
                <xsd:element ref="ns4:SharingHintHash" minOccurs="0"/>
                <xsd:element ref="ns3:MediaServiceSearchProperties" minOccurs="0"/>
                <xsd:element ref="ns3: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e227a344-8c04-4c2e-a0d0-36f0aa91780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_activity" ma:index="11" nillable="true" ma:displayName="_activity" ma:hidden="true" ma:internalName="_activity">
      <xsd:simpleType>
        <xsd:restriction base="dms:Note"/>
      </xsd:simpleType>
    </xsd:element>
    <xsd:element name="MediaServiceSystemTags" ma:index="12" nillable="true" ma:displayName="MediaServiceSystemTags" ma:hidden="true" ma:internalName="MediaServiceSystemTags" ma:readOnly="true">
      <xsd:simpleType>
        <xsd:restriction base="dms:Note"/>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SearchProperties" ma:index="19" nillable="true" ma:displayName="MediaServiceSearchProperties" ma:hidden="true" ma:internalName="MediaServiceSearchProperties" ma:readOnly="true">
      <xsd:simpleType>
        <xsd:restriction base="dms:Note"/>
      </xsd:simpleType>
    </xsd:element>
    <xsd:element name="MediaServiceDateTaken" ma:index="20" nillable="true" ma:displayName="MediaServiceDateTaken" ma:hidden="true" ma:indexed="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d9b0c133-afd1-47a6-a948-281cae0381ee" elementFormDefault="qualified">
    <xsd:import namespace="http://schemas.microsoft.com/office/2006/documentManagement/types"/>
    <xsd:import namespace="http://schemas.microsoft.com/office/infopath/2007/PartnerControls"/>
    <xsd:element name="SharedWithUsers" ma:index="16"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Shared With Details" ma:internalName="SharedWithDetails" ma:readOnly="true">
      <xsd:simpleType>
        <xsd:restriction base="dms:Note">
          <xsd:maxLength value="255"/>
        </xsd:restriction>
      </xsd:simpleType>
    </xsd:element>
    <xsd:element name="SharingHintHash" ma:index="18"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activity xmlns="e227a344-8c04-4c2e-a0d0-36f0aa91780c"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7BDBD63-A383-4552-B4EE-5E5893BBCC9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e227a344-8c04-4c2e-a0d0-36f0aa91780c"/>
    <ds:schemaRef ds:uri="d9b0c133-afd1-47a6-a948-281cae0381e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7BA21D-964E-40D4-94B2-4881979EF4FB}">
  <ds:schemaRefs>
    <ds:schemaRef ds:uri="http://purl.org/dc/terms/"/>
    <ds:schemaRef ds:uri="http://www.w3.org/XML/1998/namespace"/>
    <ds:schemaRef ds:uri="http://schemas.openxmlformats.org/package/2006/metadata/core-properties"/>
    <ds:schemaRef ds:uri="d9b0c133-afd1-47a6-a948-281cae0381ee"/>
    <ds:schemaRef ds:uri="http://schemas.microsoft.com/office/2006/documentManagement/types"/>
    <ds:schemaRef ds:uri="http://schemas.microsoft.com/office/2006/metadata/properties"/>
    <ds:schemaRef ds:uri="http://purl.org/dc/dcmitype/"/>
    <ds:schemaRef ds:uri="http://schemas.microsoft.com/office/infopath/2007/PartnerControls"/>
    <ds:schemaRef ds:uri="e227a344-8c04-4c2e-a0d0-36f0aa91780c"/>
    <ds:schemaRef ds:uri="http://purl.org/dc/elements/1.1/"/>
  </ds:schemaRefs>
</ds:datastoreItem>
</file>

<file path=customXml/itemProps3.xml><?xml version="1.0" encoding="utf-8"?>
<ds:datastoreItem xmlns:ds="http://schemas.openxmlformats.org/officeDocument/2006/customXml" ds:itemID="{A68A1036-A26C-4B00-AC96-E2094F1EA45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1075</TotalTime>
  <Words>2090</Words>
  <Application>Microsoft Office PowerPoint</Application>
  <PresentationFormat>Widescreen</PresentationFormat>
  <Paragraphs>207</Paragraphs>
  <Slides>30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Calibri</vt:lpstr>
      <vt:lpstr>Calibri Light</vt:lpstr>
      <vt:lpstr>Cambria</vt:lpstr>
      <vt:lpstr>Courier New</vt:lpstr>
      <vt:lpstr>Times New Roman</vt:lpstr>
      <vt:lpstr>Wingdings</vt:lpstr>
      <vt:lpstr>Office Theme</vt:lpstr>
      <vt:lpstr>Madanapalle Institute of Technology &amp; Science, Madanapalle UGC-AUTONOMOUS INSTITUTION Affiliated to JNTUA, Ananthapuramu &amp; Approved by AICTE, New Delhi</vt:lpstr>
      <vt:lpstr>ABSTRACT</vt:lpstr>
      <vt:lpstr>                                       INTRODUCTION</vt:lpstr>
      <vt:lpstr>SCOPE AND OBJECTIVE</vt:lpstr>
      <vt:lpstr>  LITERATURE SURVEY ON  TOPIC AND METHODOLOGY </vt:lpstr>
      <vt:lpstr>PowerPoint Presentation</vt:lpstr>
      <vt:lpstr>PowerPoint Presentation</vt:lpstr>
      <vt:lpstr>PowerPoint Presentation</vt:lpstr>
      <vt:lpstr>RESEARCH GAP IN LITERATURE REVIEW </vt:lpstr>
      <vt:lpstr>PREVIOUS  REVIEW COMMENTS</vt:lpstr>
      <vt:lpstr>                        INCORPORATED MODIFICATIONS</vt:lpstr>
      <vt:lpstr>PowerPoint Presentation</vt:lpstr>
      <vt:lpstr>    MODULES / PHASES</vt:lpstr>
      <vt:lpstr>                                                  DATASET</vt:lpstr>
      <vt:lpstr>    INPUT &amp; OUTCOME</vt:lpstr>
      <vt:lpstr>METHODOLOGY  OF THE PROPOSED WORK IN DETAIL</vt:lpstr>
      <vt:lpstr>PowerPoint Presentation</vt:lpstr>
      <vt:lpstr>PowerPoint Presentation</vt:lpstr>
      <vt:lpstr>              ALGORITHM USED IN DETAIL  </vt:lpstr>
      <vt:lpstr> Project Design – Use Case Diagram</vt:lpstr>
      <vt:lpstr>    Class Diagram</vt:lpstr>
      <vt:lpstr>    Activity Diagram</vt:lpstr>
      <vt:lpstr>    Sequence Diagram</vt:lpstr>
      <vt:lpstr>   IMPLEMENTATION (CODING)</vt:lpstr>
      <vt:lpstr>   IMPLEMENTATION(CODING)</vt:lpstr>
      <vt:lpstr>  RESULTS &amp; COMPARISON</vt:lpstr>
      <vt:lpstr>                                            SUMMARY</vt:lpstr>
      <vt:lpstr>                           REFERENCES</vt:lpstr>
      <vt:lpstr>                             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PRESENTATION ON  INTELLIGENT URL ANALYSIS FOR PHISHING THREATS  DEPARTMENT OF COMPUTER SCIENCE &amp; TECHNOLOGY, MITS</dc:title>
  <dc:creator>Bhanu Prakash. G</dc:creator>
  <cp:lastModifiedBy>Admin</cp:lastModifiedBy>
  <cp:revision>139</cp:revision>
  <dcterms:created xsi:type="dcterms:W3CDTF">2024-02-01T16:48:00Z</dcterms:created>
  <dcterms:modified xsi:type="dcterms:W3CDTF">2025-05-31T07:17:10Z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868D9F26EE734F84B1A1E1FB122D9FCD_12</vt:lpwstr>
  </property>
  <property fmtid="{D5CDD505-2E9C-101B-9397-08002B2CF9AE}" pid="3" name="KSOProductBuildVer">
    <vt:lpwstr>1033-12.2.0.19805</vt:lpwstr>
  </property>
  <property fmtid="{D5CDD505-2E9C-101B-9397-08002B2CF9AE}" pid="4" name="ContentTypeId">
    <vt:lpwstr>0x010100A3FAE773337A034A95A4DAEB8143BB4C</vt:lpwstr>
  </property>
</Properties>
</file>